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38"/>
  </p:notesMasterIdLst>
  <p:sldIdLst>
    <p:sldId id="256" r:id="rId2"/>
    <p:sldId id="303" r:id="rId3"/>
    <p:sldId id="280" r:id="rId4"/>
    <p:sldId id="302" r:id="rId5"/>
    <p:sldId id="292" r:id="rId6"/>
    <p:sldId id="297" r:id="rId7"/>
    <p:sldId id="259" r:id="rId8"/>
    <p:sldId id="275" r:id="rId9"/>
    <p:sldId id="288" r:id="rId10"/>
    <p:sldId id="282" r:id="rId11"/>
    <p:sldId id="283" r:id="rId12"/>
    <p:sldId id="304" r:id="rId13"/>
    <p:sldId id="260" r:id="rId14"/>
    <p:sldId id="281" r:id="rId15"/>
    <p:sldId id="294" r:id="rId16"/>
    <p:sldId id="296" r:id="rId17"/>
    <p:sldId id="295" r:id="rId18"/>
    <p:sldId id="267" r:id="rId19"/>
    <p:sldId id="298" r:id="rId20"/>
    <p:sldId id="266" r:id="rId21"/>
    <p:sldId id="269" r:id="rId22"/>
    <p:sldId id="291" r:id="rId23"/>
    <p:sldId id="265" r:id="rId24"/>
    <p:sldId id="277" r:id="rId25"/>
    <p:sldId id="270" r:id="rId26"/>
    <p:sldId id="271" r:id="rId27"/>
    <p:sldId id="299" r:id="rId28"/>
    <p:sldId id="301" r:id="rId29"/>
    <p:sldId id="276" r:id="rId30"/>
    <p:sldId id="306" r:id="rId31"/>
    <p:sldId id="284" r:id="rId32"/>
    <p:sldId id="258" r:id="rId33"/>
    <p:sldId id="305" r:id="rId34"/>
    <p:sldId id="286" r:id="rId35"/>
    <p:sldId id="300" r:id="rId36"/>
    <p:sldId id="279" r:id="rId37"/>
  </p:sldIdLst>
  <p:sldSz cx="12192000" cy="6858000"/>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2" roundtripDataSignature="AMtx7mhy9l5FQ2FdhfWoo82LAbHegheqw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nelia Bailey" initials="CB" lastIdx="1" clrIdx="0">
    <p:extLst>
      <p:ext uri="{19B8F6BF-5375-455C-9EA6-DF929625EA0E}">
        <p15:presenceInfo xmlns:p15="http://schemas.microsoft.com/office/powerpoint/2012/main" userId="S::cornelia@uchicago.edu::2656461f-b57d-4f7f-a045-c2a7ad3f8550" providerId="AD"/>
      </p:ext>
    </p:extLst>
  </p:cmAuthor>
  <p:cmAuthor id="2" name="Pat Kogos" initials="PK" lastIdx="1" clrIdx="1">
    <p:extLst>
      <p:ext uri="{19B8F6BF-5375-455C-9EA6-DF929625EA0E}">
        <p15:presenceInfo xmlns:p15="http://schemas.microsoft.com/office/powerpoint/2012/main" userId="S::pkogos@uchicago.edu::2744b52e-8f73-4fe2-8c31-0035686df8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F00"/>
    <a:srgbClr val="155F83"/>
    <a:srgbClr val="15435F"/>
    <a:srgbClr val="5B96AD"/>
    <a:srgbClr val="545454"/>
    <a:srgbClr val="69696A"/>
    <a:srgbClr val="8888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F8472A-636A-2742-834C-B85144F08904}" v="174" dt="2020-04-30T14:36:05.359"/>
    <p1510:client id="{7C4A1820-583C-411E-8E3C-4F956E368803}" v="3" dt="2021-01-18T23:36:18.006"/>
    <p1510:client id="{7DDA76FF-EFB0-4FA9-97FD-457448E1FB15}" v="426" dt="2021-01-20T16:24:46.911"/>
    <p1510:client id="{911CEF18-8351-4760-ADA7-1903B2499B33}" v="42" dt="2021-01-18T23:58:25.965"/>
    <p1510:client id="{AD32011C-BE31-47A5-B268-F1608DE6EA35}" v="578" dt="2020-05-27T23:24:40.795"/>
    <p1510:client id="{C96F3589-7A4B-421E-8EE0-861B814FFA74}" v="99" dt="2021-01-20T20:18:30.906"/>
    <p1510:client id="{F4BF80D1-3547-4540-96FF-BAC0C20DFD4A}" v="185" dt="2020-05-21T22:22:52.0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8"/>
    <p:restoredTop sz="86395"/>
  </p:normalViewPr>
  <p:slideViewPr>
    <p:cSldViewPr snapToGrid="0" snapToObjects="1">
      <p:cViewPr varScale="1">
        <p:scale>
          <a:sx n="78" d="100"/>
          <a:sy n="78" d="100"/>
        </p:scale>
        <p:origin x="200" y="8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04" d="100"/>
          <a:sy n="104" d="100"/>
        </p:scale>
        <p:origin x="2296" y="2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customschemas.google.com/relationships/presentationmetadata" Target="meta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theme" Target="theme/theme1.xml"/><Relationship Id="rId20" Type="http://schemas.openxmlformats.org/officeDocument/2006/relationships/slide" Target="slides/slide19.xml"/></Relationships>
</file>

<file path=ppt/diagrams/_rels/data1.xml.rels><?xml version="1.0" encoding="UTF-8" standalone="yes"?>
<Relationships xmlns="http://schemas.openxmlformats.org/package/2006/relationships"><Relationship Id="rId3" Type="http://schemas.openxmlformats.org/officeDocument/2006/relationships/hyperlink" Target="https://docs.google.com/spreadsheets/d/1pcHKbox3goJ9_zjlDDZUXw2_fyWDuJpaH5840MoKDqA/edit#gid=0" TargetMode="External"/><Relationship Id="rId2" Type="http://schemas.openxmlformats.org/officeDocument/2006/relationships/hyperlink" Target="https://websites.uchicago.edu/policies-standards/website-registry/" TargetMode="External"/><Relationship Id="rId1" Type="http://schemas.openxmlformats.org/officeDocument/2006/relationships/hyperlink" Target="https://websites.uchicago.edu/policies-standards/"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docs.google.com/spreadsheets/d/1pcHKbox3goJ9_zjlDDZUXw2_fyWDuJpaH5840MoKDqA/edit#gid=0" TargetMode="External"/><Relationship Id="rId2" Type="http://schemas.openxmlformats.org/officeDocument/2006/relationships/hyperlink" Target="https://websites.uchicago.edu/policies-standards/website-registry/" TargetMode="External"/><Relationship Id="rId1" Type="http://schemas.openxmlformats.org/officeDocument/2006/relationships/hyperlink" Target="https://websites.uchicago.edu/policies-standard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56C8A6-54C6-8E4C-8FF6-AAC51182EE92}" type="doc">
      <dgm:prSet loTypeId="urn:microsoft.com/office/officeart/2005/8/layout/hProcess11" loCatId="" qsTypeId="urn:microsoft.com/office/officeart/2005/8/quickstyle/simple1" qsCatId="simple" csTypeId="urn:microsoft.com/office/officeart/2005/8/colors/accent1_2" csCatId="accent1" phldr="1"/>
      <dgm:spPr/>
    </dgm:pt>
    <dgm:pt modelId="{36C623E5-CBD6-E646-8625-954939CC0B56}">
      <dgm:prSet phldrT="[Text]" custT="1"/>
      <dgm:spPr/>
      <dgm:t>
        <a:bodyPr/>
        <a:lstStyle/>
        <a:p>
          <a:pPr>
            <a:lnSpc>
              <a:spcPct val="100000"/>
            </a:lnSpc>
            <a:buFont typeface="+mj-lt"/>
            <a:buAutoNum type="arabicPeriod"/>
          </a:pPr>
          <a:r>
            <a:rPr lang="en-US" sz="1600" kern="1200" dirty="0"/>
            <a:t>Review the </a:t>
          </a:r>
          <a:r>
            <a:rPr lang="en-US" sz="1600" kern="1200" dirty="0">
              <a:solidFill>
                <a:srgbClr val="8E0F00"/>
              </a:solidFill>
              <a:hlinkClick xmlns:r="http://schemas.openxmlformats.org/officeDocument/2006/relationships" r:id="rId1">
                <a:extLst>
                  <a:ext uri="{A12FA001-AC4F-418D-AE19-62706E023703}">
                    <ahyp:hlinkClr xmlns:ahyp="http://schemas.microsoft.com/office/drawing/2018/hyperlinkcolor" val="tx"/>
                  </a:ext>
                </a:extLst>
              </a:hlinkClick>
            </a:rPr>
            <a:t>Policies and Standards</a:t>
          </a:r>
          <a:r>
            <a:rPr lang="en-US" sz="1600" kern="1200" dirty="0"/>
            <a:t>.</a:t>
          </a:r>
        </a:p>
      </dgm:t>
      <dgm:extLst>
        <a:ext uri="{E40237B7-FDA0-4F09-8148-C483321AD2D9}">
          <dgm14:cNvPr xmlns:dgm14="http://schemas.microsoft.com/office/drawing/2010/diagram" id="0" name="" descr="January 2021: Policies are announced.&#13;&#10;Review the Policies and Standards.&#13;&#10;If you are a web property owner:&#13;&#10;1) register your website, 2) provide contact info of the people who are responsible for the site.&#13;&#10;Review your website(s) using the Standards as a guide.&#13;&#10;Remediate issues to improve safety and accessibility.&#13;&#10;9/1/2021:&#13;&#10;Continue to ensure the safety and accessibility of your website(s). &#13;&#10;"/>
        </a:ext>
      </dgm:extLst>
    </dgm:pt>
    <dgm:pt modelId="{581BF7F4-CBAD-2A42-A789-B82CE3E3C074}" type="parTrans" cxnId="{2484BF30-87A4-C647-ADB5-D26FFD6A4409}">
      <dgm:prSet/>
      <dgm:spPr/>
      <dgm:t>
        <a:bodyPr/>
        <a:lstStyle/>
        <a:p>
          <a:endParaRPr lang="en-US"/>
        </a:p>
      </dgm:t>
    </dgm:pt>
    <dgm:pt modelId="{634E9D0E-7C1A-4344-AA66-D8D2AD9DD631}" type="sibTrans" cxnId="{2484BF30-87A4-C647-ADB5-D26FFD6A4409}">
      <dgm:prSet/>
      <dgm:spPr/>
      <dgm:t>
        <a:bodyPr/>
        <a:lstStyle/>
        <a:p>
          <a:endParaRPr lang="en-US"/>
        </a:p>
      </dgm:t>
    </dgm:pt>
    <dgm:pt modelId="{A2151512-AE7B-094B-A281-FDE66EBA4EC5}">
      <dgm:prSet phldrT="[Text]" custT="1"/>
      <dgm:spPr/>
      <dgm:t>
        <a:bodyPr/>
        <a:lstStyle/>
        <a:p>
          <a:pPr>
            <a:lnSpc>
              <a:spcPct val="100000"/>
            </a:lnSpc>
            <a:spcAft>
              <a:spcPts val="0"/>
            </a:spcAft>
            <a:buFont typeface="+mj-lt"/>
            <a:buAutoNum type="arabicPeriod"/>
          </a:pPr>
          <a:r>
            <a:rPr lang="en-US" sz="1600" kern="1200" dirty="0">
              <a:latin typeface="Arial"/>
              <a:ea typeface="+mn-ea"/>
              <a:cs typeface="+mn-cs"/>
            </a:rPr>
            <a:t>Review</a:t>
          </a:r>
          <a:r>
            <a:rPr lang="en-US" sz="1600" kern="1200" dirty="0"/>
            <a:t> your website(s) using the Standards as a guide.</a:t>
          </a:r>
        </a:p>
      </dgm:t>
      <dgm:extLst>
        <a:ext uri="{E40237B7-FDA0-4F09-8148-C483321AD2D9}">
          <dgm14:cNvPr xmlns:dgm14="http://schemas.microsoft.com/office/drawing/2010/diagram" id="0" name="" descr="January 2021: Policies are announced.&#13;&#10;Review the Policies and Standards.&#13;&#10;If you are a web property owner:&#13;&#10;1) register your website, 2) provide contact info of the people who are responsible for the site.&#13;&#10;Review your website(s) using the Standards as a guide.&#13;&#10;Remediate issues to improve safety and accessibility.&#13;&#10;9/1/2021:&#13;&#10;Continue to ensure the safety and accessibility of your website(s). &#13;&#10;"/>
        </a:ext>
      </dgm:extLst>
    </dgm:pt>
    <dgm:pt modelId="{8D873207-F1DC-104B-8CEC-5EFE84B18A8C}" type="parTrans" cxnId="{35F184BD-3773-EF40-B743-F72E40D0B8AC}">
      <dgm:prSet/>
      <dgm:spPr/>
      <dgm:t>
        <a:bodyPr/>
        <a:lstStyle/>
        <a:p>
          <a:endParaRPr lang="en-US"/>
        </a:p>
      </dgm:t>
    </dgm:pt>
    <dgm:pt modelId="{95D903CA-C0CB-0742-AF4E-2759564DCA35}" type="sibTrans" cxnId="{35F184BD-3773-EF40-B743-F72E40D0B8AC}">
      <dgm:prSet custT="1"/>
      <dgm:spPr/>
      <dgm:t>
        <a:bodyPr spcFirstLastPara="0" vert="horz" wrap="square" lIns="0" tIns="0" rIns="0" bIns="0" numCol="1" spcCol="1270" anchor="ctr" anchorCtr="0"/>
        <a:lstStyle/>
        <a:p>
          <a:pPr marL="0" lvl="0" indent="0" algn="ctr" defTabSz="622300">
            <a:lnSpc>
              <a:spcPct val="90000"/>
            </a:lnSpc>
            <a:spcBef>
              <a:spcPct val="0"/>
            </a:spcBef>
            <a:spcAft>
              <a:spcPct val="35000"/>
            </a:spcAft>
            <a:buNone/>
          </a:pPr>
          <a:endParaRPr lang="en-US" sz="1400" kern="1200">
            <a:solidFill>
              <a:srgbClr val="FFFFFF"/>
            </a:solidFill>
            <a:latin typeface="Arial"/>
            <a:ea typeface="+mn-ea"/>
            <a:cs typeface="+mn-cs"/>
          </a:endParaRPr>
        </a:p>
      </dgm:t>
    </dgm:pt>
    <dgm:pt modelId="{9E242E21-2867-3D46-8E82-C26E4CEA4732}">
      <dgm:prSet phldrT="[Text]" custT="1"/>
      <dgm:spPr/>
      <dgm:t>
        <a:bodyPr/>
        <a:lstStyle/>
        <a:p>
          <a:pPr>
            <a:lnSpc>
              <a:spcPct val="100000"/>
            </a:lnSpc>
            <a:spcAft>
              <a:spcPts val="0"/>
            </a:spcAft>
            <a:buFont typeface="+mj-lt"/>
            <a:buAutoNum type="arabicPeriod"/>
          </a:pPr>
          <a:r>
            <a:rPr lang="en-US" sz="1600" dirty="0"/>
            <a:t>Remediate issues to improve safety and accessibility.</a:t>
          </a:r>
        </a:p>
      </dgm:t>
      <dgm:extLst>
        <a:ext uri="{E40237B7-FDA0-4F09-8148-C483321AD2D9}">
          <dgm14:cNvPr xmlns:dgm14="http://schemas.microsoft.com/office/drawing/2010/diagram" id="0" name="" descr="January 2021: Policies are announced.&#13;&#10;Review the Policies and Standards.&#13;&#10;If you are a web property owner:&#13;&#10;1) register your website, 2) provide contact info of the people who are responsible for the site.&#13;&#10;Review your website(s) using the Standards as a guide.&#13;&#10;Remediate issues to improve safety and accessibility.&#13;&#10;9/1/2021:&#13;&#10;Continue to ensure the safety and accessibility of your website(s). &#13;&#10;"/>
        </a:ext>
      </dgm:extLst>
    </dgm:pt>
    <dgm:pt modelId="{24A06A7B-5521-294E-8056-5538E0C78FD0}" type="parTrans" cxnId="{1CB59F37-8F0C-9845-AFAA-FB5E64E95901}">
      <dgm:prSet/>
      <dgm:spPr/>
      <dgm:t>
        <a:bodyPr/>
        <a:lstStyle/>
        <a:p>
          <a:endParaRPr lang="en-US"/>
        </a:p>
      </dgm:t>
    </dgm:pt>
    <dgm:pt modelId="{394AD46B-E937-A741-9884-3FEE68C2E884}" type="sibTrans" cxnId="{1CB59F37-8F0C-9845-AFAA-FB5E64E95901}">
      <dgm:prSet/>
      <dgm:spPr/>
      <dgm:t>
        <a:bodyPr/>
        <a:lstStyle/>
        <a:p>
          <a:endParaRPr lang="en-US"/>
        </a:p>
      </dgm:t>
    </dgm:pt>
    <dgm:pt modelId="{279B7E4A-5DA9-EC49-8A97-A7427A4660BD}">
      <dgm:prSet custT="1"/>
      <dgm:spPr/>
      <dgm:t>
        <a:bodyPr/>
        <a:lstStyle/>
        <a:p>
          <a:pPr>
            <a:lnSpc>
              <a:spcPct val="100000"/>
            </a:lnSpc>
            <a:buFont typeface="+mj-lt"/>
            <a:buAutoNum type="arabicPeriod"/>
          </a:pPr>
          <a:r>
            <a:rPr lang="en-US" sz="1600" kern="1200" dirty="0"/>
            <a:t>If you are a web property owner:</a:t>
          </a:r>
          <a:br>
            <a:rPr lang="en-US" sz="1600" kern="1200" dirty="0"/>
          </a:br>
          <a:r>
            <a:rPr lang="en-US" sz="1600" kern="1200" dirty="0"/>
            <a:t>1) </a:t>
          </a:r>
          <a:r>
            <a:rPr lang="en-US" sz="1600" kern="1200" dirty="0">
              <a:solidFill>
                <a:srgbClr val="8E0F00"/>
              </a:solidFill>
              <a:hlinkClick xmlns:r="http://schemas.openxmlformats.org/officeDocument/2006/relationships" r:id="rId2">
                <a:extLst>
                  <a:ext uri="{A12FA001-AC4F-418D-AE19-62706E023703}">
                    <ahyp:hlinkClr xmlns:ahyp="http://schemas.microsoft.com/office/drawing/2018/hyperlinkcolor" val="tx"/>
                  </a:ext>
                </a:extLst>
              </a:hlinkClick>
            </a:rPr>
            <a:t>register your website</a:t>
          </a:r>
          <a:r>
            <a:rPr lang="en-US" sz="1600" kern="1200" dirty="0"/>
            <a:t>, 2) </a:t>
          </a:r>
          <a:r>
            <a:rPr lang="en-US" sz="1600" kern="1200" dirty="0">
              <a:solidFill>
                <a:srgbClr val="8E0F00"/>
              </a:solidFill>
              <a:hlinkClick xmlns:r="http://schemas.openxmlformats.org/officeDocument/2006/relationships" r:id="rId3">
                <a:extLst>
                  <a:ext uri="{A12FA001-AC4F-418D-AE19-62706E023703}">
                    <ahyp:hlinkClr xmlns:ahyp="http://schemas.microsoft.com/office/drawing/2018/hyperlinkcolor" val="tx"/>
                  </a:ext>
                </a:extLst>
              </a:hlinkClick>
            </a:rPr>
            <a:t>provide contact info</a:t>
          </a:r>
          <a:r>
            <a:rPr lang="en-US" sz="1600" kern="1200" dirty="0">
              <a:solidFill>
                <a:srgbClr val="8E0F00"/>
              </a:solidFill>
            </a:rPr>
            <a:t> </a:t>
          </a:r>
          <a:r>
            <a:rPr lang="en-US" sz="1600" kern="1200" dirty="0"/>
            <a:t>of the people who are responsible for the site.</a:t>
          </a:r>
          <a:endParaRPr lang="en-US" sz="1600" kern="1200" dirty="0">
            <a:latin typeface="Arial"/>
            <a:ea typeface="+mn-ea"/>
            <a:cs typeface="+mn-cs"/>
          </a:endParaRPr>
        </a:p>
      </dgm:t>
      <dgm:extLst>
        <a:ext uri="{E40237B7-FDA0-4F09-8148-C483321AD2D9}">
          <dgm14:cNvPr xmlns:dgm14="http://schemas.microsoft.com/office/drawing/2010/diagram" id="0" name="" descr="January 2021: Policies are announced.&#13;&#10;Review the Policies and Standards.&#13;&#10;If you are a web property owner:&#13;&#10;1) register your website, 2) provide contact info of the people who are responsible for the site.&#13;&#10;Review your website(s) using the Standards as a guide.&#13;&#10;Remediate issues to improve safety and accessibility.&#13;&#10;9/1/2021:&#13;&#10;Continue to ensure the safety and accessibility of your website(s). &#13;&#10;"/>
        </a:ext>
      </dgm:extLst>
    </dgm:pt>
    <dgm:pt modelId="{AE453BCD-E08C-4542-B72A-03B18FBD7273}" type="parTrans" cxnId="{CE7C009A-BF9F-4B42-8347-EB844749D27F}">
      <dgm:prSet/>
      <dgm:spPr/>
      <dgm:t>
        <a:bodyPr/>
        <a:lstStyle/>
        <a:p>
          <a:endParaRPr lang="en-US"/>
        </a:p>
      </dgm:t>
    </dgm:pt>
    <dgm:pt modelId="{D45E0B3C-545B-BF4F-B06F-900BD6540173}" type="sibTrans" cxnId="{CE7C009A-BF9F-4B42-8347-EB844749D27F}">
      <dgm:prSet custT="1"/>
      <dgm:spPr/>
      <dgm:t>
        <a:bodyPr spcFirstLastPara="0" vert="horz" wrap="square" lIns="0" tIns="0" rIns="0" bIns="0" numCol="1" spcCol="1270" anchor="ctr" anchorCtr="0"/>
        <a:lstStyle/>
        <a:p>
          <a:pPr marL="0" lvl="0" indent="0" algn="ctr" defTabSz="622300">
            <a:lnSpc>
              <a:spcPct val="90000"/>
            </a:lnSpc>
            <a:spcBef>
              <a:spcPct val="0"/>
            </a:spcBef>
            <a:spcAft>
              <a:spcPct val="35000"/>
            </a:spcAft>
            <a:buNone/>
          </a:pPr>
          <a:endParaRPr lang="en-US" sz="1400" kern="1200">
            <a:solidFill>
              <a:srgbClr val="FFFFFF"/>
            </a:solidFill>
            <a:latin typeface="Arial"/>
            <a:ea typeface="+mn-ea"/>
            <a:cs typeface="+mn-cs"/>
          </a:endParaRPr>
        </a:p>
      </dgm:t>
    </dgm:pt>
    <dgm:pt modelId="{7426587F-17F2-8F4A-9D43-F3BF774F34EC}">
      <dgm:prSet custT="1"/>
      <dgm:spPr/>
      <dgm:t>
        <a:bodyPr/>
        <a:lstStyle/>
        <a:p>
          <a:r>
            <a:rPr lang="en-US" sz="1600" b="1" dirty="0"/>
            <a:t>9/1/2021:</a:t>
          </a:r>
          <a:br>
            <a:rPr lang="en-US" sz="1600" dirty="0"/>
          </a:br>
          <a:r>
            <a:rPr lang="en-US" sz="1600" dirty="0"/>
            <a:t>Continue to ensure the safety and accessibility of your website(s). </a:t>
          </a:r>
        </a:p>
      </dgm:t>
      <dgm:extLst>
        <a:ext uri="{E40237B7-FDA0-4F09-8148-C483321AD2D9}">
          <dgm14:cNvPr xmlns:dgm14="http://schemas.microsoft.com/office/drawing/2010/diagram" id="0" name="" descr="January 2021: Policies are announced.&#13;&#10;Review the Policies and Standards.&#13;&#10;If you are a web property owner:&#13;&#10;1) register your website, 2) provide contact info of the people who are responsible for the site.&#13;&#10;Review your website(s) using the Standards as a guide.&#13;&#10;Remediate issues to improve safety and accessibility.&#13;&#10;9/1/2021:&#13;&#10;Continue to ensure the safety and accessibility of your website(s). &#13;&#10;"/>
        </a:ext>
      </dgm:extLst>
    </dgm:pt>
    <dgm:pt modelId="{B64256D5-92D6-BA4C-8D64-E9839029E398}" type="parTrans" cxnId="{365123B0-FEF4-3D4B-96D5-3C31F81F0AE9}">
      <dgm:prSet/>
      <dgm:spPr/>
      <dgm:t>
        <a:bodyPr/>
        <a:lstStyle/>
        <a:p>
          <a:endParaRPr lang="en-US"/>
        </a:p>
      </dgm:t>
    </dgm:pt>
    <dgm:pt modelId="{F69260B9-F2EA-5B48-894B-8F3665B21D17}" type="sibTrans" cxnId="{365123B0-FEF4-3D4B-96D5-3C31F81F0AE9}">
      <dgm:prSet/>
      <dgm:spPr/>
      <dgm:t>
        <a:bodyPr/>
        <a:lstStyle/>
        <a:p>
          <a:endParaRPr lang="en-US"/>
        </a:p>
      </dgm:t>
    </dgm:pt>
    <dgm:pt modelId="{59F710F6-0719-AD4F-ABFD-C1CFB7003A36}">
      <dgm:prSet custT="1"/>
      <dgm:spPr/>
      <dgm:t>
        <a:bodyPr/>
        <a:lstStyle/>
        <a:p>
          <a:r>
            <a:rPr lang="en-US" sz="1600" b="1" dirty="0"/>
            <a:t>January 2021:</a:t>
          </a:r>
          <a:br>
            <a:rPr lang="en-US" sz="1600" b="1" dirty="0"/>
          </a:br>
          <a:r>
            <a:rPr lang="en-US" sz="1600" dirty="0"/>
            <a:t>Policies are announced</a:t>
          </a:r>
        </a:p>
      </dgm:t>
      <dgm:extLst>
        <a:ext uri="{E40237B7-FDA0-4F09-8148-C483321AD2D9}">
          <dgm14:cNvPr xmlns:dgm14="http://schemas.microsoft.com/office/drawing/2010/diagram" id="0" name="" descr="January 2021: Policies are announced.&#13;&#10;Review the Policies and Standards.&#13;&#10;If you are a web property owner:&#13;&#10;1) register your website, 2) provide contact info of the people who are responsible for the site.&#13;&#10;Review your website(s) using the Standards as a guide.&#13;&#10;Remediate issues to improve safety and accessibility.&#13;&#10;9/1/2021:&#13;&#10;Continue to ensure the safety and accessibility of your website(s). &#13;&#10;"/>
        </a:ext>
      </dgm:extLst>
    </dgm:pt>
    <dgm:pt modelId="{A201D711-DFF1-9948-83F3-9EF567452C58}" type="parTrans" cxnId="{EE2B9A96-F6D7-D249-A2A6-10DE790576BF}">
      <dgm:prSet/>
      <dgm:spPr/>
      <dgm:t>
        <a:bodyPr/>
        <a:lstStyle/>
        <a:p>
          <a:endParaRPr lang="en-US"/>
        </a:p>
      </dgm:t>
    </dgm:pt>
    <dgm:pt modelId="{E3A27AB2-B246-B446-BEFB-D8719212D697}" type="sibTrans" cxnId="{EE2B9A96-F6D7-D249-A2A6-10DE790576BF}">
      <dgm:prSet/>
      <dgm:spPr/>
      <dgm:t>
        <a:bodyPr/>
        <a:lstStyle/>
        <a:p>
          <a:endParaRPr lang="en-US"/>
        </a:p>
      </dgm:t>
    </dgm:pt>
    <dgm:pt modelId="{A154FEAA-08FC-384B-A77A-113C5306C437}" type="pres">
      <dgm:prSet presAssocID="{3C56C8A6-54C6-8E4C-8FF6-AAC51182EE92}" presName="Name0" presStyleCnt="0">
        <dgm:presLayoutVars>
          <dgm:dir/>
          <dgm:resizeHandles val="exact"/>
        </dgm:presLayoutVars>
      </dgm:prSet>
      <dgm:spPr/>
    </dgm:pt>
    <dgm:pt modelId="{8E5B5049-DDA3-6D4E-963E-6C65F967035D}" type="pres">
      <dgm:prSet presAssocID="{3C56C8A6-54C6-8E4C-8FF6-AAC51182EE92}" presName="arrow" presStyleLbl="bgShp" presStyleIdx="0" presStyleCnt="1"/>
      <dgm:spPr>
        <a:solidFill>
          <a:srgbClr val="155F83"/>
        </a:solidFill>
      </dgm:spPr>
    </dgm:pt>
    <dgm:pt modelId="{8E0D2A77-E92D-CE4C-9533-A81B3BBC4CD2}" type="pres">
      <dgm:prSet presAssocID="{3C56C8A6-54C6-8E4C-8FF6-AAC51182EE92}" presName="points" presStyleCnt="0"/>
      <dgm:spPr/>
    </dgm:pt>
    <dgm:pt modelId="{C1B29343-0710-1A44-AD00-EB3B7449B003}" type="pres">
      <dgm:prSet presAssocID="{59F710F6-0719-AD4F-ABFD-C1CFB7003A36}" presName="compositeA" presStyleCnt="0"/>
      <dgm:spPr/>
    </dgm:pt>
    <dgm:pt modelId="{4A99FA55-DC3A-C240-B921-802F3DB62236}" type="pres">
      <dgm:prSet presAssocID="{59F710F6-0719-AD4F-ABFD-C1CFB7003A36}" presName="textA" presStyleLbl="revTx" presStyleIdx="0" presStyleCnt="6" custScaleX="169990">
        <dgm:presLayoutVars>
          <dgm:bulletEnabled val="1"/>
        </dgm:presLayoutVars>
      </dgm:prSet>
      <dgm:spPr/>
    </dgm:pt>
    <dgm:pt modelId="{67B1D348-7579-254E-A9DC-D8B0B72FA793}" type="pres">
      <dgm:prSet presAssocID="{59F710F6-0719-AD4F-ABFD-C1CFB7003A36}" presName="circleA" presStyleLbl="node1" presStyleIdx="0" presStyleCnt="6"/>
      <dgm:spPr>
        <a:xfrm>
          <a:off x="454011" y="2110295"/>
          <a:ext cx="468954" cy="468954"/>
        </a:xfrm>
        <a:prstGeom prst="ellipse">
          <a:avLst/>
        </a:prstGeom>
        <a:solidFill>
          <a:srgbClr val="5B96AD"/>
        </a:solidFill>
        <a:ln w="25400" cap="flat" cmpd="sng" algn="ctr">
          <a:solidFill>
            <a:srgbClr val="FFFFFF">
              <a:hueOff val="0"/>
              <a:satOff val="0"/>
              <a:lumOff val="0"/>
              <a:alphaOff val="0"/>
            </a:srgbClr>
          </a:solidFill>
          <a:prstDash val="solid"/>
        </a:ln>
        <a:effectLst/>
      </dgm:spPr>
    </dgm:pt>
    <dgm:pt modelId="{F41A416D-6987-EF43-82CF-8045FB7DA016}" type="pres">
      <dgm:prSet presAssocID="{59F710F6-0719-AD4F-ABFD-C1CFB7003A36}" presName="spaceA" presStyleCnt="0"/>
      <dgm:spPr/>
    </dgm:pt>
    <dgm:pt modelId="{E3A4FD2D-C0E5-6D4D-AC58-1DEB9FBFFDFE}" type="pres">
      <dgm:prSet presAssocID="{E3A27AB2-B246-B446-BEFB-D8719212D697}" presName="space" presStyleCnt="0"/>
      <dgm:spPr/>
    </dgm:pt>
    <dgm:pt modelId="{C13D53AE-B3E6-9846-8C40-0C880765C8D4}" type="pres">
      <dgm:prSet presAssocID="{36C623E5-CBD6-E646-8625-954939CC0B56}" presName="compositeB" presStyleCnt="0"/>
      <dgm:spPr/>
    </dgm:pt>
    <dgm:pt modelId="{C92FB7B6-D2FB-9249-A813-90FF3A0ECA54}" type="pres">
      <dgm:prSet presAssocID="{36C623E5-CBD6-E646-8625-954939CC0B56}" presName="textB" presStyleLbl="revTx" presStyleIdx="1" presStyleCnt="6" custScaleX="177324">
        <dgm:presLayoutVars>
          <dgm:bulletEnabled val="1"/>
        </dgm:presLayoutVars>
      </dgm:prSet>
      <dgm:spPr/>
    </dgm:pt>
    <dgm:pt modelId="{8E4DCDBD-07DE-5F43-89C1-0192E0181318}" type="pres">
      <dgm:prSet presAssocID="{36C623E5-CBD6-E646-8625-954939CC0B56}" presName="circleB" presStyleLbl="node1" presStyleIdx="1" presStyleCnt="6"/>
      <dgm:spPr>
        <a:xfrm>
          <a:off x="1896532" y="2110295"/>
          <a:ext cx="468954" cy="468954"/>
        </a:xfrm>
        <a:prstGeom prst="ellipse">
          <a:avLst/>
        </a:prstGeom>
        <a:solidFill>
          <a:srgbClr val="5B96AD"/>
        </a:solidFill>
        <a:ln w="25400" cap="flat" cmpd="sng" algn="ctr">
          <a:solidFill>
            <a:srgbClr val="FFFFFF">
              <a:hueOff val="0"/>
              <a:satOff val="0"/>
              <a:lumOff val="0"/>
              <a:alphaOff val="0"/>
            </a:srgbClr>
          </a:solidFill>
          <a:prstDash val="solid"/>
        </a:ln>
        <a:effectLst/>
      </dgm:spPr>
    </dgm:pt>
    <dgm:pt modelId="{C3A3C666-D52E-674D-B096-0F18476917E9}" type="pres">
      <dgm:prSet presAssocID="{36C623E5-CBD6-E646-8625-954939CC0B56}" presName="spaceB" presStyleCnt="0"/>
      <dgm:spPr/>
    </dgm:pt>
    <dgm:pt modelId="{A6E70B28-CF27-C043-B534-971E8B79C0A0}" type="pres">
      <dgm:prSet presAssocID="{634E9D0E-7C1A-4344-AA66-D8D2AD9DD631}" presName="space" presStyleCnt="0"/>
      <dgm:spPr/>
    </dgm:pt>
    <dgm:pt modelId="{2EDC12B0-266A-F446-B4A8-D5AF74337575}" type="pres">
      <dgm:prSet presAssocID="{279B7E4A-5DA9-EC49-8A97-A7427A4660BD}" presName="compositeA" presStyleCnt="0"/>
      <dgm:spPr/>
    </dgm:pt>
    <dgm:pt modelId="{BEFF8094-55C0-1842-8624-B57A3211F982}" type="pres">
      <dgm:prSet presAssocID="{279B7E4A-5DA9-EC49-8A97-A7427A4660BD}" presName="textA" presStyleLbl="revTx" presStyleIdx="2" presStyleCnt="6" custScaleX="307627">
        <dgm:presLayoutVars>
          <dgm:bulletEnabled val="1"/>
        </dgm:presLayoutVars>
      </dgm:prSet>
      <dgm:spPr/>
    </dgm:pt>
    <dgm:pt modelId="{CAA99E57-7892-E546-8866-37D0172809B3}" type="pres">
      <dgm:prSet presAssocID="{279B7E4A-5DA9-EC49-8A97-A7427A4660BD}" presName="circleA" presStyleLbl="node1" presStyleIdx="2" presStyleCnt="6"/>
      <dgm:spPr>
        <a:xfrm>
          <a:off x="3894711" y="2110295"/>
          <a:ext cx="468954" cy="468954"/>
        </a:xfrm>
        <a:prstGeom prst="ellipse">
          <a:avLst/>
        </a:prstGeom>
        <a:solidFill>
          <a:srgbClr val="5B96AD"/>
        </a:solidFill>
        <a:ln w="25400" cap="flat" cmpd="sng" algn="ctr">
          <a:solidFill>
            <a:srgbClr val="FFFFFF">
              <a:hueOff val="0"/>
              <a:satOff val="0"/>
              <a:lumOff val="0"/>
              <a:alphaOff val="0"/>
            </a:srgbClr>
          </a:solidFill>
          <a:prstDash val="solid"/>
        </a:ln>
        <a:effectLst/>
      </dgm:spPr>
    </dgm:pt>
    <dgm:pt modelId="{9CB29BC2-C32F-0643-A0D8-062B5CC47FF0}" type="pres">
      <dgm:prSet presAssocID="{279B7E4A-5DA9-EC49-8A97-A7427A4660BD}" presName="spaceA" presStyleCnt="0"/>
      <dgm:spPr/>
    </dgm:pt>
    <dgm:pt modelId="{EE7B3307-C47A-9747-8C58-D692ADC070E5}" type="pres">
      <dgm:prSet presAssocID="{D45E0B3C-545B-BF4F-B06F-900BD6540173}" presName="space" presStyleCnt="0"/>
      <dgm:spPr/>
    </dgm:pt>
    <dgm:pt modelId="{8E68DA13-F072-DD44-9BAB-802DB2E24861}" type="pres">
      <dgm:prSet presAssocID="{A2151512-AE7B-094B-A281-FDE66EBA4EC5}" presName="compositeB" presStyleCnt="0"/>
      <dgm:spPr/>
    </dgm:pt>
    <dgm:pt modelId="{CBDFA6AB-2CFB-5947-A04B-7705B183908C}" type="pres">
      <dgm:prSet presAssocID="{A2151512-AE7B-094B-A281-FDE66EBA4EC5}" presName="textB" presStyleLbl="revTx" presStyleIdx="3" presStyleCnt="6" custScaleX="177061">
        <dgm:presLayoutVars>
          <dgm:bulletEnabled val="1"/>
        </dgm:presLayoutVars>
      </dgm:prSet>
      <dgm:spPr/>
    </dgm:pt>
    <dgm:pt modelId="{7EC86AF3-E09D-8F47-A1E8-734491BBD21B}" type="pres">
      <dgm:prSet presAssocID="{A2151512-AE7B-094B-A281-FDE66EBA4EC5}" presName="circleB" presStyleLbl="node1" presStyleIdx="3" presStyleCnt="6"/>
      <dgm:spPr>
        <a:xfrm>
          <a:off x="5891828" y="2110295"/>
          <a:ext cx="468954" cy="468954"/>
        </a:xfrm>
        <a:prstGeom prst="ellipse">
          <a:avLst/>
        </a:prstGeom>
        <a:solidFill>
          <a:srgbClr val="5B96AD"/>
        </a:solidFill>
        <a:ln w="25400" cap="flat" cmpd="sng" algn="ctr">
          <a:solidFill>
            <a:srgbClr val="FFFFFF">
              <a:hueOff val="0"/>
              <a:satOff val="0"/>
              <a:lumOff val="0"/>
              <a:alphaOff val="0"/>
            </a:srgbClr>
          </a:solidFill>
          <a:prstDash val="solid"/>
        </a:ln>
        <a:effectLst/>
      </dgm:spPr>
    </dgm:pt>
    <dgm:pt modelId="{02E3F5A9-F828-9141-AD32-E89140B77AFD}" type="pres">
      <dgm:prSet presAssocID="{A2151512-AE7B-094B-A281-FDE66EBA4EC5}" presName="spaceB" presStyleCnt="0"/>
      <dgm:spPr/>
    </dgm:pt>
    <dgm:pt modelId="{EEE4B008-8F29-A749-9875-EC78FC6FD6A1}" type="pres">
      <dgm:prSet presAssocID="{95D903CA-C0CB-0742-AF4E-2759564DCA35}" presName="space" presStyleCnt="0"/>
      <dgm:spPr/>
    </dgm:pt>
    <dgm:pt modelId="{ECD707EA-5C36-4E40-928C-6831B1A51156}" type="pres">
      <dgm:prSet presAssocID="{9E242E21-2867-3D46-8E82-C26E4CEA4732}" presName="compositeA" presStyleCnt="0"/>
      <dgm:spPr/>
    </dgm:pt>
    <dgm:pt modelId="{8B45898E-165F-3148-A8BA-4FE3BD151835}" type="pres">
      <dgm:prSet presAssocID="{9E242E21-2867-3D46-8E82-C26E4CEA4732}" presName="textA" presStyleLbl="revTx" presStyleIdx="4" presStyleCnt="6" custScaleX="176686">
        <dgm:presLayoutVars>
          <dgm:bulletEnabled val="1"/>
        </dgm:presLayoutVars>
      </dgm:prSet>
      <dgm:spPr/>
    </dgm:pt>
    <dgm:pt modelId="{E596B244-02FB-FE40-BFC3-6D9426810949}" type="pres">
      <dgm:prSet presAssocID="{9E242E21-2867-3D46-8E82-C26E4CEA4732}" presName="circleA" presStyleLbl="node1" presStyleIdx="4" presStyleCnt="6"/>
      <dgm:spPr>
        <a:xfrm>
          <a:off x="7360320" y="2110295"/>
          <a:ext cx="468954" cy="468954"/>
        </a:xfrm>
        <a:prstGeom prst="ellipse">
          <a:avLst/>
        </a:prstGeom>
        <a:solidFill>
          <a:srgbClr val="5B96AD"/>
        </a:solidFill>
        <a:ln w="25400" cap="flat" cmpd="sng" algn="ctr">
          <a:solidFill>
            <a:srgbClr val="FFFFFF">
              <a:hueOff val="0"/>
              <a:satOff val="0"/>
              <a:lumOff val="0"/>
              <a:alphaOff val="0"/>
            </a:srgbClr>
          </a:solidFill>
          <a:prstDash val="solid"/>
        </a:ln>
        <a:effectLst/>
      </dgm:spPr>
    </dgm:pt>
    <dgm:pt modelId="{B24C6E82-E913-4C4C-A4B8-40BD62F5D90B}" type="pres">
      <dgm:prSet presAssocID="{9E242E21-2867-3D46-8E82-C26E4CEA4732}" presName="spaceA" presStyleCnt="0"/>
      <dgm:spPr/>
    </dgm:pt>
    <dgm:pt modelId="{4FBC46B3-BF34-364C-915F-E3F297B85B23}" type="pres">
      <dgm:prSet presAssocID="{394AD46B-E937-A741-9884-3FEE68C2E884}" presName="space" presStyleCnt="0"/>
      <dgm:spPr/>
    </dgm:pt>
    <dgm:pt modelId="{1A397086-1758-2342-A3BB-FA5A6B42DBFA}" type="pres">
      <dgm:prSet presAssocID="{7426587F-17F2-8F4A-9D43-F3BF774F34EC}" presName="compositeB" presStyleCnt="0"/>
      <dgm:spPr/>
    </dgm:pt>
    <dgm:pt modelId="{8B56DD43-99F2-5A45-851E-8CA07F4868C0}" type="pres">
      <dgm:prSet presAssocID="{7426587F-17F2-8F4A-9D43-F3BF774F34EC}" presName="textB" presStyleLbl="revTx" presStyleIdx="5" presStyleCnt="6" custScaleX="186627">
        <dgm:presLayoutVars>
          <dgm:bulletEnabled val="1"/>
        </dgm:presLayoutVars>
      </dgm:prSet>
      <dgm:spPr/>
    </dgm:pt>
    <dgm:pt modelId="{CBF115F4-0EBB-4C4E-ADDA-9C5B06920261}" type="pres">
      <dgm:prSet presAssocID="{7426587F-17F2-8F4A-9D43-F3BF774F34EC}" presName="circleB" presStyleLbl="node1" presStyleIdx="5" presStyleCnt="6"/>
      <dgm:spPr>
        <a:solidFill>
          <a:srgbClr val="5B96AD"/>
        </a:solidFill>
      </dgm:spPr>
    </dgm:pt>
    <dgm:pt modelId="{B5F9D4FA-CD1A-284C-B963-946BA1F51B20}" type="pres">
      <dgm:prSet presAssocID="{7426587F-17F2-8F4A-9D43-F3BF774F34EC}" presName="spaceB" presStyleCnt="0"/>
      <dgm:spPr/>
    </dgm:pt>
  </dgm:ptLst>
  <dgm:cxnLst>
    <dgm:cxn modelId="{5CFFA811-6F0E-C741-B9CF-C32D4A59D2F9}" type="presOf" srcId="{3C56C8A6-54C6-8E4C-8FF6-AAC51182EE92}" destId="{A154FEAA-08FC-384B-A77A-113C5306C437}" srcOrd="0" destOrd="0" presId="urn:microsoft.com/office/officeart/2005/8/layout/hProcess11"/>
    <dgm:cxn modelId="{2484BF30-87A4-C647-ADB5-D26FFD6A4409}" srcId="{3C56C8A6-54C6-8E4C-8FF6-AAC51182EE92}" destId="{36C623E5-CBD6-E646-8625-954939CC0B56}" srcOrd="1" destOrd="0" parTransId="{581BF7F4-CBAD-2A42-A789-B82CE3E3C074}" sibTransId="{634E9D0E-7C1A-4344-AA66-D8D2AD9DD631}"/>
    <dgm:cxn modelId="{40F32B35-FF74-6049-AF55-C47383C7DE41}" type="presOf" srcId="{7426587F-17F2-8F4A-9D43-F3BF774F34EC}" destId="{8B56DD43-99F2-5A45-851E-8CA07F4868C0}" srcOrd="0" destOrd="0" presId="urn:microsoft.com/office/officeart/2005/8/layout/hProcess11"/>
    <dgm:cxn modelId="{1CB59F37-8F0C-9845-AFAA-FB5E64E95901}" srcId="{3C56C8A6-54C6-8E4C-8FF6-AAC51182EE92}" destId="{9E242E21-2867-3D46-8E82-C26E4CEA4732}" srcOrd="4" destOrd="0" parTransId="{24A06A7B-5521-294E-8056-5538E0C78FD0}" sibTransId="{394AD46B-E937-A741-9884-3FEE68C2E884}"/>
    <dgm:cxn modelId="{890F685E-4798-6D42-9057-E8556BF409BE}" type="presOf" srcId="{A2151512-AE7B-094B-A281-FDE66EBA4EC5}" destId="{CBDFA6AB-2CFB-5947-A04B-7705B183908C}" srcOrd="0" destOrd="0" presId="urn:microsoft.com/office/officeart/2005/8/layout/hProcess11"/>
    <dgm:cxn modelId="{EE2B9A96-F6D7-D249-A2A6-10DE790576BF}" srcId="{3C56C8A6-54C6-8E4C-8FF6-AAC51182EE92}" destId="{59F710F6-0719-AD4F-ABFD-C1CFB7003A36}" srcOrd="0" destOrd="0" parTransId="{A201D711-DFF1-9948-83F3-9EF567452C58}" sibTransId="{E3A27AB2-B246-B446-BEFB-D8719212D697}"/>
    <dgm:cxn modelId="{0CBED798-95F2-3A49-B5E9-114A7699A8A0}" type="presOf" srcId="{36C623E5-CBD6-E646-8625-954939CC0B56}" destId="{C92FB7B6-D2FB-9249-A813-90FF3A0ECA54}" srcOrd="0" destOrd="0" presId="urn:microsoft.com/office/officeart/2005/8/layout/hProcess11"/>
    <dgm:cxn modelId="{CE7C009A-BF9F-4B42-8347-EB844749D27F}" srcId="{3C56C8A6-54C6-8E4C-8FF6-AAC51182EE92}" destId="{279B7E4A-5DA9-EC49-8A97-A7427A4660BD}" srcOrd="2" destOrd="0" parTransId="{AE453BCD-E08C-4542-B72A-03B18FBD7273}" sibTransId="{D45E0B3C-545B-BF4F-B06F-900BD6540173}"/>
    <dgm:cxn modelId="{365123B0-FEF4-3D4B-96D5-3C31F81F0AE9}" srcId="{3C56C8A6-54C6-8E4C-8FF6-AAC51182EE92}" destId="{7426587F-17F2-8F4A-9D43-F3BF774F34EC}" srcOrd="5" destOrd="0" parTransId="{B64256D5-92D6-BA4C-8D64-E9839029E398}" sibTransId="{F69260B9-F2EA-5B48-894B-8F3665B21D17}"/>
    <dgm:cxn modelId="{35F184BD-3773-EF40-B743-F72E40D0B8AC}" srcId="{3C56C8A6-54C6-8E4C-8FF6-AAC51182EE92}" destId="{A2151512-AE7B-094B-A281-FDE66EBA4EC5}" srcOrd="3" destOrd="0" parTransId="{8D873207-F1DC-104B-8CEC-5EFE84B18A8C}" sibTransId="{95D903CA-C0CB-0742-AF4E-2759564DCA35}"/>
    <dgm:cxn modelId="{7F79F1CD-00CE-2444-8D25-2F20D5BC3639}" type="presOf" srcId="{279B7E4A-5DA9-EC49-8A97-A7427A4660BD}" destId="{BEFF8094-55C0-1842-8624-B57A3211F982}" srcOrd="0" destOrd="0" presId="urn:microsoft.com/office/officeart/2005/8/layout/hProcess11"/>
    <dgm:cxn modelId="{8ABFF6D1-B79A-5340-BD66-9E89723F587E}" type="presOf" srcId="{59F710F6-0719-AD4F-ABFD-C1CFB7003A36}" destId="{4A99FA55-DC3A-C240-B921-802F3DB62236}" srcOrd="0" destOrd="0" presId="urn:microsoft.com/office/officeart/2005/8/layout/hProcess11"/>
    <dgm:cxn modelId="{C287E9F0-7856-F449-A8D3-E76970147388}" type="presOf" srcId="{9E242E21-2867-3D46-8E82-C26E4CEA4732}" destId="{8B45898E-165F-3148-A8BA-4FE3BD151835}" srcOrd="0" destOrd="0" presId="urn:microsoft.com/office/officeart/2005/8/layout/hProcess11"/>
    <dgm:cxn modelId="{4B4CB5B3-0A44-3D4C-AFAC-23914F6CC79B}" type="presParOf" srcId="{A154FEAA-08FC-384B-A77A-113C5306C437}" destId="{8E5B5049-DDA3-6D4E-963E-6C65F967035D}" srcOrd="0" destOrd="0" presId="urn:microsoft.com/office/officeart/2005/8/layout/hProcess11"/>
    <dgm:cxn modelId="{D0395F4F-DFDB-AF4F-8D40-5506E43EA9CB}" type="presParOf" srcId="{A154FEAA-08FC-384B-A77A-113C5306C437}" destId="{8E0D2A77-E92D-CE4C-9533-A81B3BBC4CD2}" srcOrd="1" destOrd="0" presId="urn:microsoft.com/office/officeart/2005/8/layout/hProcess11"/>
    <dgm:cxn modelId="{F9A97453-B119-C446-98D9-3581AC4B0A8B}" type="presParOf" srcId="{8E0D2A77-E92D-CE4C-9533-A81B3BBC4CD2}" destId="{C1B29343-0710-1A44-AD00-EB3B7449B003}" srcOrd="0" destOrd="0" presId="urn:microsoft.com/office/officeart/2005/8/layout/hProcess11"/>
    <dgm:cxn modelId="{E4289C09-BA72-5944-8AF5-7D586D270F72}" type="presParOf" srcId="{C1B29343-0710-1A44-AD00-EB3B7449B003}" destId="{4A99FA55-DC3A-C240-B921-802F3DB62236}" srcOrd="0" destOrd="0" presId="urn:microsoft.com/office/officeart/2005/8/layout/hProcess11"/>
    <dgm:cxn modelId="{49CB8C60-7B7C-7A4B-829A-F7E394EB7AFF}" type="presParOf" srcId="{C1B29343-0710-1A44-AD00-EB3B7449B003}" destId="{67B1D348-7579-254E-A9DC-D8B0B72FA793}" srcOrd="1" destOrd="0" presId="urn:microsoft.com/office/officeart/2005/8/layout/hProcess11"/>
    <dgm:cxn modelId="{4A0B168D-4B52-2A45-A3D8-790A8101B4DD}" type="presParOf" srcId="{C1B29343-0710-1A44-AD00-EB3B7449B003}" destId="{F41A416D-6987-EF43-82CF-8045FB7DA016}" srcOrd="2" destOrd="0" presId="urn:microsoft.com/office/officeart/2005/8/layout/hProcess11"/>
    <dgm:cxn modelId="{65C287A8-5888-8F43-9A6C-1E4CF9ECE75A}" type="presParOf" srcId="{8E0D2A77-E92D-CE4C-9533-A81B3BBC4CD2}" destId="{E3A4FD2D-C0E5-6D4D-AC58-1DEB9FBFFDFE}" srcOrd="1" destOrd="0" presId="urn:microsoft.com/office/officeart/2005/8/layout/hProcess11"/>
    <dgm:cxn modelId="{9857B7F5-D1B1-C346-A75E-30994949F124}" type="presParOf" srcId="{8E0D2A77-E92D-CE4C-9533-A81B3BBC4CD2}" destId="{C13D53AE-B3E6-9846-8C40-0C880765C8D4}" srcOrd="2" destOrd="0" presId="urn:microsoft.com/office/officeart/2005/8/layout/hProcess11"/>
    <dgm:cxn modelId="{9726FCFC-900C-804E-9EA4-647BD632F39C}" type="presParOf" srcId="{C13D53AE-B3E6-9846-8C40-0C880765C8D4}" destId="{C92FB7B6-D2FB-9249-A813-90FF3A0ECA54}" srcOrd="0" destOrd="0" presId="urn:microsoft.com/office/officeart/2005/8/layout/hProcess11"/>
    <dgm:cxn modelId="{E0BB931A-A443-EF41-8E8C-FB9ECB0C19DB}" type="presParOf" srcId="{C13D53AE-B3E6-9846-8C40-0C880765C8D4}" destId="{8E4DCDBD-07DE-5F43-89C1-0192E0181318}" srcOrd="1" destOrd="0" presId="urn:microsoft.com/office/officeart/2005/8/layout/hProcess11"/>
    <dgm:cxn modelId="{56DEB397-030C-3E43-AD4D-33E605C77C72}" type="presParOf" srcId="{C13D53AE-B3E6-9846-8C40-0C880765C8D4}" destId="{C3A3C666-D52E-674D-B096-0F18476917E9}" srcOrd="2" destOrd="0" presId="urn:microsoft.com/office/officeart/2005/8/layout/hProcess11"/>
    <dgm:cxn modelId="{B586341A-EE56-0147-B40A-A5126374E1FE}" type="presParOf" srcId="{8E0D2A77-E92D-CE4C-9533-A81B3BBC4CD2}" destId="{A6E70B28-CF27-C043-B534-971E8B79C0A0}" srcOrd="3" destOrd="0" presId="urn:microsoft.com/office/officeart/2005/8/layout/hProcess11"/>
    <dgm:cxn modelId="{72942DD8-E092-7F42-BFF2-7CCC705816DF}" type="presParOf" srcId="{8E0D2A77-E92D-CE4C-9533-A81B3BBC4CD2}" destId="{2EDC12B0-266A-F446-B4A8-D5AF74337575}" srcOrd="4" destOrd="0" presId="urn:microsoft.com/office/officeart/2005/8/layout/hProcess11"/>
    <dgm:cxn modelId="{A5659881-BEE7-364E-89B4-FA161ED1950F}" type="presParOf" srcId="{2EDC12B0-266A-F446-B4A8-D5AF74337575}" destId="{BEFF8094-55C0-1842-8624-B57A3211F982}" srcOrd="0" destOrd="0" presId="urn:microsoft.com/office/officeart/2005/8/layout/hProcess11"/>
    <dgm:cxn modelId="{3824D064-0E7A-5E49-AAF1-D035152D55E9}" type="presParOf" srcId="{2EDC12B0-266A-F446-B4A8-D5AF74337575}" destId="{CAA99E57-7892-E546-8866-37D0172809B3}" srcOrd="1" destOrd="0" presId="urn:microsoft.com/office/officeart/2005/8/layout/hProcess11"/>
    <dgm:cxn modelId="{22A04598-A1D4-A541-AE50-87EF6D7A095C}" type="presParOf" srcId="{2EDC12B0-266A-F446-B4A8-D5AF74337575}" destId="{9CB29BC2-C32F-0643-A0D8-062B5CC47FF0}" srcOrd="2" destOrd="0" presId="urn:microsoft.com/office/officeart/2005/8/layout/hProcess11"/>
    <dgm:cxn modelId="{E4CEFEC2-17AF-C34E-A030-8395171EF344}" type="presParOf" srcId="{8E0D2A77-E92D-CE4C-9533-A81B3BBC4CD2}" destId="{EE7B3307-C47A-9747-8C58-D692ADC070E5}" srcOrd="5" destOrd="0" presId="urn:microsoft.com/office/officeart/2005/8/layout/hProcess11"/>
    <dgm:cxn modelId="{59149616-1B82-814E-A01B-E705EF4049D8}" type="presParOf" srcId="{8E0D2A77-E92D-CE4C-9533-A81B3BBC4CD2}" destId="{8E68DA13-F072-DD44-9BAB-802DB2E24861}" srcOrd="6" destOrd="0" presId="urn:microsoft.com/office/officeart/2005/8/layout/hProcess11"/>
    <dgm:cxn modelId="{C652D635-1681-E341-807F-090CA6DE111C}" type="presParOf" srcId="{8E68DA13-F072-DD44-9BAB-802DB2E24861}" destId="{CBDFA6AB-2CFB-5947-A04B-7705B183908C}" srcOrd="0" destOrd="0" presId="urn:microsoft.com/office/officeart/2005/8/layout/hProcess11"/>
    <dgm:cxn modelId="{E371A615-A2D9-A642-A221-167CA824719B}" type="presParOf" srcId="{8E68DA13-F072-DD44-9BAB-802DB2E24861}" destId="{7EC86AF3-E09D-8F47-A1E8-734491BBD21B}" srcOrd="1" destOrd="0" presId="urn:microsoft.com/office/officeart/2005/8/layout/hProcess11"/>
    <dgm:cxn modelId="{34C33DCB-0CC4-7647-815C-947652A0B27F}" type="presParOf" srcId="{8E68DA13-F072-DD44-9BAB-802DB2E24861}" destId="{02E3F5A9-F828-9141-AD32-E89140B77AFD}" srcOrd="2" destOrd="0" presId="urn:microsoft.com/office/officeart/2005/8/layout/hProcess11"/>
    <dgm:cxn modelId="{B98641A5-0F97-C442-8EEB-75BE6DD1AFF0}" type="presParOf" srcId="{8E0D2A77-E92D-CE4C-9533-A81B3BBC4CD2}" destId="{EEE4B008-8F29-A749-9875-EC78FC6FD6A1}" srcOrd="7" destOrd="0" presId="urn:microsoft.com/office/officeart/2005/8/layout/hProcess11"/>
    <dgm:cxn modelId="{5F2FE536-138E-D445-A41D-249277365477}" type="presParOf" srcId="{8E0D2A77-E92D-CE4C-9533-A81B3BBC4CD2}" destId="{ECD707EA-5C36-4E40-928C-6831B1A51156}" srcOrd="8" destOrd="0" presId="urn:microsoft.com/office/officeart/2005/8/layout/hProcess11"/>
    <dgm:cxn modelId="{F912C58E-A828-824E-A26C-B18A97839D74}" type="presParOf" srcId="{ECD707EA-5C36-4E40-928C-6831B1A51156}" destId="{8B45898E-165F-3148-A8BA-4FE3BD151835}" srcOrd="0" destOrd="0" presId="urn:microsoft.com/office/officeart/2005/8/layout/hProcess11"/>
    <dgm:cxn modelId="{DC7E00DA-3834-1344-8566-15928632C3F9}" type="presParOf" srcId="{ECD707EA-5C36-4E40-928C-6831B1A51156}" destId="{E596B244-02FB-FE40-BFC3-6D9426810949}" srcOrd="1" destOrd="0" presId="urn:microsoft.com/office/officeart/2005/8/layout/hProcess11"/>
    <dgm:cxn modelId="{7D6A83DE-1B2A-E54B-B599-C508589440AD}" type="presParOf" srcId="{ECD707EA-5C36-4E40-928C-6831B1A51156}" destId="{B24C6E82-E913-4C4C-A4B8-40BD62F5D90B}" srcOrd="2" destOrd="0" presId="urn:microsoft.com/office/officeart/2005/8/layout/hProcess11"/>
    <dgm:cxn modelId="{05308845-86C8-2B43-88CB-5F6337789807}" type="presParOf" srcId="{8E0D2A77-E92D-CE4C-9533-A81B3BBC4CD2}" destId="{4FBC46B3-BF34-364C-915F-E3F297B85B23}" srcOrd="9" destOrd="0" presId="urn:microsoft.com/office/officeart/2005/8/layout/hProcess11"/>
    <dgm:cxn modelId="{F1C66769-3C48-464F-A3D3-806F51FA8C79}" type="presParOf" srcId="{8E0D2A77-E92D-CE4C-9533-A81B3BBC4CD2}" destId="{1A397086-1758-2342-A3BB-FA5A6B42DBFA}" srcOrd="10" destOrd="0" presId="urn:microsoft.com/office/officeart/2005/8/layout/hProcess11"/>
    <dgm:cxn modelId="{3581CE62-6DDF-2643-B6DD-660C0C7CFBA0}" type="presParOf" srcId="{1A397086-1758-2342-A3BB-FA5A6B42DBFA}" destId="{8B56DD43-99F2-5A45-851E-8CA07F4868C0}" srcOrd="0" destOrd="0" presId="urn:microsoft.com/office/officeart/2005/8/layout/hProcess11"/>
    <dgm:cxn modelId="{E8C47FAC-D53C-B24D-B554-D07169B11504}" type="presParOf" srcId="{1A397086-1758-2342-A3BB-FA5A6B42DBFA}" destId="{CBF115F4-0EBB-4C4E-ADDA-9C5B06920261}" srcOrd="1" destOrd="0" presId="urn:microsoft.com/office/officeart/2005/8/layout/hProcess11"/>
    <dgm:cxn modelId="{26A6890D-1FD4-A14D-AFC7-26F9FE11E47D}" type="presParOf" srcId="{1A397086-1758-2342-A3BB-FA5A6B42DBFA}" destId="{B5F9D4FA-CD1A-284C-B963-946BA1F51B2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B5049-DDA3-6D4E-963E-6C65F967035D}">
      <dsp:nvSpPr>
        <dsp:cNvPr id="0" name=""/>
        <dsp:cNvSpPr/>
      </dsp:nvSpPr>
      <dsp:spPr>
        <a:xfrm>
          <a:off x="0" y="1406863"/>
          <a:ext cx="10952848" cy="1875818"/>
        </a:xfrm>
        <a:prstGeom prst="notchedRightArrow">
          <a:avLst/>
        </a:prstGeom>
        <a:solidFill>
          <a:srgbClr val="155F83"/>
        </a:solidFill>
        <a:ln>
          <a:noFill/>
        </a:ln>
        <a:effectLst/>
      </dsp:spPr>
      <dsp:style>
        <a:lnRef idx="0">
          <a:scrgbClr r="0" g="0" b="0"/>
        </a:lnRef>
        <a:fillRef idx="1">
          <a:scrgbClr r="0" g="0" b="0"/>
        </a:fillRef>
        <a:effectRef idx="0">
          <a:scrgbClr r="0" g="0" b="0"/>
        </a:effectRef>
        <a:fontRef idx="minor"/>
      </dsp:style>
    </dsp:sp>
    <dsp:sp modelId="{4A99FA55-DC3A-C240-B921-802F3DB62236}">
      <dsp:nvSpPr>
        <dsp:cNvPr id="0" name=""/>
        <dsp:cNvSpPr/>
      </dsp:nvSpPr>
      <dsp:spPr>
        <a:xfrm>
          <a:off x="2217" y="0"/>
          <a:ext cx="1372541" cy="1875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b="1" kern="1200" dirty="0"/>
            <a:t>January 2021:</a:t>
          </a:r>
          <a:br>
            <a:rPr lang="en-US" sz="1600" b="1" kern="1200" dirty="0"/>
          </a:br>
          <a:r>
            <a:rPr lang="en-US" sz="1600" kern="1200" dirty="0"/>
            <a:t>Policies are announced</a:t>
          </a:r>
        </a:p>
      </dsp:txBody>
      <dsp:txXfrm>
        <a:off x="2217" y="0"/>
        <a:ext cx="1372541" cy="1875818"/>
      </dsp:txXfrm>
    </dsp:sp>
    <dsp:sp modelId="{67B1D348-7579-254E-A9DC-D8B0B72FA793}">
      <dsp:nvSpPr>
        <dsp:cNvPr id="0" name=""/>
        <dsp:cNvSpPr/>
      </dsp:nvSpPr>
      <dsp:spPr>
        <a:xfrm>
          <a:off x="454011" y="2110295"/>
          <a:ext cx="468954" cy="468954"/>
        </a:xfrm>
        <a:prstGeom prst="ellipse">
          <a:avLst/>
        </a:prstGeom>
        <a:solidFill>
          <a:srgbClr val="5B96AD"/>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C92FB7B6-D2FB-9249-A813-90FF3A0ECA54}">
      <dsp:nvSpPr>
        <dsp:cNvPr id="0" name=""/>
        <dsp:cNvSpPr/>
      </dsp:nvSpPr>
      <dsp:spPr>
        <a:xfrm>
          <a:off x="1415130" y="2813727"/>
          <a:ext cx="1431758" cy="1875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100000"/>
            </a:lnSpc>
            <a:spcBef>
              <a:spcPct val="0"/>
            </a:spcBef>
            <a:spcAft>
              <a:spcPct val="35000"/>
            </a:spcAft>
            <a:buFont typeface="+mj-lt"/>
            <a:buNone/>
          </a:pPr>
          <a:r>
            <a:rPr lang="en-US" sz="1600" kern="1200" dirty="0"/>
            <a:t>Review the </a:t>
          </a:r>
          <a:r>
            <a:rPr lang="en-US" sz="1600" kern="1200" dirty="0">
              <a:solidFill>
                <a:srgbClr val="8E0F00"/>
              </a:solidFill>
              <a:hlinkClick xmlns:r="http://schemas.openxmlformats.org/officeDocument/2006/relationships" r:id="rId1">
                <a:extLst>
                  <a:ext uri="{A12FA001-AC4F-418D-AE19-62706E023703}">
                    <ahyp:hlinkClr xmlns:ahyp="http://schemas.microsoft.com/office/drawing/2018/hyperlinkcolor" val="tx"/>
                  </a:ext>
                </a:extLst>
              </a:hlinkClick>
            </a:rPr>
            <a:t>Policies and Standards</a:t>
          </a:r>
          <a:r>
            <a:rPr lang="en-US" sz="1600" kern="1200" dirty="0"/>
            <a:t>.</a:t>
          </a:r>
        </a:p>
      </dsp:txBody>
      <dsp:txXfrm>
        <a:off x="1415130" y="2813727"/>
        <a:ext cx="1431758" cy="1875818"/>
      </dsp:txXfrm>
    </dsp:sp>
    <dsp:sp modelId="{8E4DCDBD-07DE-5F43-89C1-0192E0181318}">
      <dsp:nvSpPr>
        <dsp:cNvPr id="0" name=""/>
        <dsp:cNvSpPr/>
      </dsp:nvSpPr>
      <dsp:spPr>
        <a:xfrm>
          <a:off x="1896532" y="2110295"/>
          <a:ext cx="468954" cy="468954"/>
        </a:xfrm>
        <a:prstGeom prst="ellipse">
          <a:avLst/>
        </a:prstGeom>
        <a:solidFill>
          <a:srgbClr val="5B96AD"/>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BEFF8094-55C0-1842-8624-B57A3211F982}">
      <dsp:nvSpPr>
        <dsp:cNvPr id="0" name=""/>
        <dsp:cNvSpPr/>
      </dsp:nvSpPr>
      <dsp:spPr>
        <a:xfrm>
          <a:off x="2887260" y="0"/>
          <a:ext cx="2483857" cy="1875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100000"/>
            </a:lnSpc>
            <a:spcBef>
              <a:spcPct val="0"/>
            </a:spcBef>
            <a:spcAft>
              <a:spcPct val="35000"/>
            </a:spcAft>
            <a:buFont typeface="+mj-lt"/>
            <a:buNone/>
          </a:pPr>
          <a:r>
            <a:rPr lang="en-US" sz="1600" kern="1200" dirty="0"/>
            <a:t>If you are a web property owner:</a:t>
          </a:r>
          <a:br>
            <a:rPr lang="en-US" sz="1600" kern="1200" dirty="0"/>
          </a:br>
          <a:r>
            <a:rPr lang="en-US" sz="1600" kern="1200" dirty="0"/>
            <a:t>1) </a:t>
          </a:r>
          <a:r>
            <a:rPr lang="en-US" sz="1600" kern="1200" dirty="0">
              <a:solidFill>
                <a:srgbClr val="8E0F00"/>
              </a:solidFill>
              <a:hlinkClick xmlns:r="http://schemas.openxmlformats.org/officeDocument/2006/relationships" r:id="rId2">
                <a:extLst>
                  <a:ext uri="{A12FA001-AC4F-418D-AE19-62706E023703}">
                    <ahyp:hlinkClr xmlns:ahyp="http://schemas.microsoft.com/office/drawing/2018/hyperlinkcolor" val="tx"/>
                  </a:ext>
                </a:extLst>
              </a:hlinkClick>
            </a:rPr>
            <a:t>register your website</a:t>
          </a:r>
          <a:r>
            <a:rPr lang="en-US" sz="1600" kern="1200" dirty="0"/>
            <a:t>, 2) </a:t>
          </a:r>
          <a:r>
            <a:rPr lang="en-US" sz="1600" kern="1200" dirty="0">
              <a:solidFill>
                <a:srgbClr val="8E0F00"/>
              </a:solidFill>
              <a:hlinkClick xmlns:r="http://schemas.openxmlformats.org/officeDocument/2006/relationships" r:id="rId3">
                <a:extLst>
                  <a:ext uri="{A12FA001-AC4F-418D-AE19-62706E023703}">
                    <ahyp:hlinkClr xmlns:ahyp="http://schemas.microsoft.com/office/drawing/2018/hyperlinkcolor" val="tx"/>
                  </a:ext>
                </a:extLst>
              </a:hlinkClick>
            </a:rPr>
            <a:t>provide contact info</a:t>
          </a:r>
          <a:r>
            <a:rPr lang="en-US" sz="1600" kern="1200" dirty="0">
              <a:solidFill>
                <a:srgbClr val="8E0F00"/>
              </a:solidFill>
            </a:rPr>
            <a:t> </a:t>
          </a:r>
          <a:r>
            <a:rPr lang="en-US" sz="1600" kern="1200" dirty="0"/>
            <a:t>of the people who are responsible for the site.</a:t>
          </a:r>
          <a:endParaRPr lang="en-US" sz="1600" kern="1200" dirty="0">
            <a:latin typeface="Arial"/>
            <a:ea typeface="+mn-ea"/>
            <a:cs typeface="+mn-cs"/>
          </a:endParaRPr>
        </a:p>
      </dsp:txBody>
      <dsp:txXfrm>
        <a:off x="2887260" y="0"/>
        <a:ext cx="2483857" cy="1875818"/>
      </dsp:txXfrm>
    </dsp:sp>
    <dsp:sp modelId="{CAA99E57-7892-E546-8866-37D0172809B3}">
      <dsp:nvSpPr>
        <dsp:cNvPr id="0" name=""/>
        <dsp:cNvSpPr/>
      </dsp:nvSpPr>
      <dsp:spPr>
        <a:xfrm>
          <a:off x="3894711" y="2110295"/>
          <a:ext cx="468954" cy="468954"/>
        </a:xfrm>
        <a:prstGeom prst="ellipse">
          <a:avLst/>
        </a:prstGeom>
        <a:solidFill>
          <a:srgbClr val="5B96AD"/>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CBDFA6AB-2CFB-5947-A04B-7705B183908C}">
      <dsp:nvSpPr>
        <dsp:cNvPr id="0" name=""/>
        <dsp:cNvSpPr/>
      </dsp:nvSpPr>
      <dsp:spPr>
        <a:xfrm>
          <a:off x="5411488" y="2813727"/>
          <a:ext cx="1429634" cy="1875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100000"/>
            </a:lnSpc>
            <a:spcBef>
              <a:spcPct val="0"/>
            </a:spcBef>
            <a:spcAft>
              <a:spcPts val="0"/>
            </a:spcAft>
            <a:buFont typeface="+mj-lt"/>
            <a:buNone/>
          </a:pPr>
          <a:r>
            <a:rPr lang="en-US" sz="1600" kern="1200" dirty="0">
              <a:latin typeface="Arial"/>
              <a:ea typeface="+mn-ea"/>
              <a:cs typeface="+mn-cs"/>
            </a:rPr>
            <a:t>Review</a:t>
          </a:r>
          <a:r>
            <a:rPr lang="en-US" sz="1600" kern="1200" dirty="0"/>
            <a:t> your website(s) using the Standards as a guide.</a:t>
          </a:r>
        </a:p>
      </dsp:txBody>
      <dsp:txXfrm>
        <a:off x="5411488" y="2813727"/>
        <a:ext cx="1429634" cy="1875818"/>
      </dsp:txXfrm>
    </dsp:sp>
    <dsp:sp modelId="{7EC86AF3-E09D-8F47-A1E8-734491BBD21B}">
      <dsp:nvSpPr>
        <dsp:cNvPr id="0" name=""/>
        <dsp:cNvSpPr/>
      </dsp:nvSpPr>
      <dsp:spPr>
        <a:xfrm>
          <a:off x="5891828" y="2110295"/>
          <a:ext cx="468954" cy="468954"/>
        </a:xfrm>
        <a:prstGeom prst="ellipse">
          <a:avLst/>
        </a:prstGeom>
        <a:solidFill>
          <a:srgbClr val="5B96AD"/>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8B45898E-165F-3148-A8BA-4FE3BD151835}">
      <dsp:nvSpPr>
        <dsp:cNvPr id="0" name=""/>
        <dsp:cNvSpPr/>
      </dsp:nvSpPr>
      <dsp:spPr>
        <a:xfrm>
          <a:off x="6881494" y="0"/>
          <a:ext cx="1426606" cy="1875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100000"/>
            </a:lnSpc>
            <a:spcBef>
              <a:spcPct val="0"/>
            </a:spcBef>
            <a:spcAft>
              <a:spcPts val="0"/>
            </a:spcAft>
            <a:buFont typeface="+mj-lt"/>
            <a:buNone/>
          </a:pPr>
          <a:r>
            <a:rPr lang="en-US" sz="1600" kern="1200" dirty="0"/>
            <a:t>Remediate issues to improve safety and accessibility.</a:t>
          </a:r>
        </a:p>
      </dsp:txBody>
      <dsp:txXfrm>
        <a:off x="6881494" y="0"/>
        <a:ext cx="1426606" cy="1875818"/>
      </dsp:txXfrm>
    </dsp:sp>
    <dsp:sp modelId="{E596B244-02FB-FE40-BFC3-6D9426810949}">
      <dsp:nvSpPr>
        <dsp:cNvPr id="0" name=""/>
        <dsp:cNvSpPr/>
      </dsp:nvSpPr>
      <dsp:spPr>
        <a:xfrm>
          <a:off x="7360320" y="2110295"/>
          <a:ext cx="468954" cy="468954"/>
        </a:xfrm>
        <a:prstGeom prst="ellipse">
          <a:avLst/>
        </a:prstGeom>
        <a:solidFill>
          <a:srgbClr val="5B96AD"/>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8B56DD43-99F2-5A45-851E-8CA07F4868C0}">
      <dsp:nvSpPr>
        <dsp:cNvPr id="0" name=""/>
        <dsp:cNvSpPr/>
      </dsp:nvSpPr>
      <dsp:spPr>
        <a:xfrm>
          <a:off x="8348472" y="2813727"/>
          <a:ext cx="1506872" cy="1875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kern="1200" dirty="0"/>
            <a:t>9/1/2021:</a:t>
          </a:r>
          <a:br>
            <a:rPr lang="en-US" sz="1600" kern="1200" dirty="0"/>
          </a:br>
          <a:r>
            <a:rPr lang="en-US" sz="1600" kern="1200" dirty="0"/>
            <a:t>Continue to ensure the safety and accessibility of your website(s). </a:t>
          </a:r>
        </a:p>
      </dsp:txBody>
      <dsp:txXfrm>
        <a:off x="8348472" y="2813727"/>
        <a:ext cx="1506872" cy="1875818"/>
      </dsp:txXfrm>
    </dsp:sp>
    <dsp:sp modelId="{CBF115F4-0EBB-4C4E-ADDA-9C5B06920261}">
      <dsp:nvSpPr>
        <dsp:cNvPr id="0" name=""/>
        <dsp:cNvSpPr/>
      </dsp:nvSpPr>
      <dsp:spPr>
        <a:xfrm>
          <a:off x="8867431" y="2110295"/>
          <a:ext cx="468954" cy="468954"/>
        </a:xfrm>
        <a:prstGeom prst="ellipse">
          <a:avLst/>
        </a:prstGeom>
        <a:solidFill>
          <a:srgbClr val="5B96A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67225"/>
            <a:ext cx="5588000" cy="365601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8563"/>
            <a:ext cx="3027363" cy="4651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56050" y="8818563"/>
            <a:ext cx="3027363" cy="4651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f4dffceba_0_0: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f4dffceba_0_0:notes"/>
          <p:cNvSpPr txBox="1">
            <a:spLocks noGrp="1"/>
          </p:cNvSpPr>
          <p:nvPr>
            <p:ph type="body" idx="1"/>
          </p:nvPr>
        </p:nvSpPr>
        <p:spPr>
          <a:xfrm>
            <a:off x="698500" y="4467225"/>
            <a:ext cx="5588100" cy="365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g5f4dffceba_0_0:notes"/>
          <p:cNvSpPr txBox="1">
            <a:spLocks noGrp="1"/>
          </p:cNvSpPr>
          <p:nvPr>
            <p:ph type="sldNum" idx="12"/>
          </p:nvPr>
        </p:nvSpPr>
        <p:spPr>
          <a:xfrm>
            <a:off x="3956050" y="8818563"/>
            <a:ext cx="30273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0737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1314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1752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2555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3008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5143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9481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2647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9796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1739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3570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9148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400"/>
              </a:spcAft>
            </a:pPr>
            <a:endParaRPr lang="en-US"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9664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2471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6706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6950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282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6889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1165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6975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4316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03464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03120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27091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7225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68159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88884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84163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1078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8615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1979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6089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spcAft>
                <a:spcPts val="1400"/>
              </a:spcAft>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5810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4105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5756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A" type="title">
  <p:cSld name="TITLE">
    <p:spTree>
      <p:nvGrpSpPr>
        <p:cNvPr id="1" name="Shape 14"/>
        <p:cNvGrpSpPr/>
        <p:nvPr/>
      </p:nvGrpSpPr>
      <p:grpSpPr>
        <a:xfrm>
          <a:off x="0" y="0"/>
          <a:ext cx="0" cy="0"/>
          <a:chOff x="0" y="0"/>
          <a:chExt cx="0" cy="0"/>
        </a:xfrm>
      </p:grpSpPr>
      <p:cxnSp>
        <p:nvCxnSpPr>
          <p:cNvPr id="15" name="Google Shape;15;p2"/>
          <p:cNvCxnSpPr/>
          <p:nvPr/>
        </p:nvCxnSpPr>
        <p:spPr>
          <a:xfrm>
            <a:off x="0" y="919163"/>
            <a:ext cx="4479925" cy="0"/>
          </a:xfrm>
          <a:prstGeom prst="straightConnector1">
            <a:avLst/>
          </a:prstGeom>
          <a:noFill/>
          <a:ln w="69850" cap="flat" cmpd="sng">
            <a:solidFill>
              <a:srgbClr val="800000"/>
            </a:solidFill>
            <a:prstDash val="solid"/>
            <a:round/>
            <a:headEnd type="none" w="sm" len="sm"/>
            <a:tailEnd type="none" w="sm" len="sm"/>
          </a:ln>
        </p:spPr>
      </p:cxnSp>
      <p:cxnSp>
        <p:nvCxnSpPr>
          <p:cNvPr id="16" name="Google Shape;16;p2"/>
          <p:cNvCxnSpPr/>
          <p:nvPr/>
        </p:nvCxnSpPr>
        <p:spPr>
          <a:xfrm>
            <a:off x="4479925" y="919163"/>
            <a:ext cx="2981325" cy="0"/>
          </a:xfrm>
          <a:prstGeom prst="straightConnector1">
            <a:avLst/>
          </a:prstGeom>
          <a:noFill/>
          <a:ln w="69850" cap="flat" cmpd="sng">
            <a:solidFill>
              <a:srgbClr val="7F7F7F"/>
            </a:solidFill>
            <a:prstDash val="solid"/>
            <a:round/>
            <a:headEnd type="none" w="sm" len="sm"/>
            <a:tailEnd type="none" w="sm" len="sm"/>
          </a:ln>
        </p:spPr>
      </p:cxnSp>
      <p:cxnSp>
        <p:nvCxnSpPr>
          <p:cNvPr id="17" name="Google Shape;17;p2"/>
          <p:cNvCxnSpPr/>
          <p:nvPr/>
        </p:nvCxnSpPr>
        <p:spPr>
          <a:xfrm>
            <a:off x="7461250" y="919163"/>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18" name="Google Shape;18;p2"/>
          <p:cNvCxnSpPr/>
          <p:nvPr/>
        </p:nvCxnSpPr>
        <p:spPr>
          <a:xfrm>
            <a:off x="9175750" y="919163"/>
            <a:ext cx="1258888" cy="6350"/>
          </a:xfrm>
          <a:prstGeom prst="straightConnector1">
            <a:avLst/>
          </a:prstGeom>
          <a:noFill/>
          <a:ln w="69850" cap="flat" cmpd="sng">
            <a:solidFill>
              <a:srgbClr val="FFC000"/>
            </a:solidFill>
            <a:prstDash val="solid"/>
            <a:round/>
            <a:headEnd type="none" w="sm" len="sm"/>
            <a:tailEnd type="none" w="sm" len="sm"/>
          </a:ln>
        </p:spPr>
      </p:cxnSp>
      <p:sp>
        <p:nvSpPr>
          <p:cNvPr id="19" name="Google Shape;19;p2"/>
          <p:cNvSpPr txBox="1">
            <a:spLocks noGrp="1"/>
          </p:cNvSpPr>
          <p:nvPr>
            <p:ph type="ctrTitle"/>
          </p:nvPr>
        </p:nvSpPr>
        <p:spPr>
          <a:xfrm>
            <a:off x="914400" y="2130451"/>
            <a:ext cx="10363200" cy="108648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6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828800" y="3223285"/>
            <a:ext cx="8534400" cy="1752600"/>
          </a:xfrm>
          <a:prstGeom prst="rect">
            <a:avLst/>
          </a:prstGeom>
          <a:noFill/>
          <a:ln>
            <a:noFill/>
          </a:ln>
        </p:spPr>
        <p:txBody>
          <a:bodyPr spcFirstLastPara="1" wrap="square" lIns="91425" tIns="45700" rIns="91425" bIns="45700" anchor="t" anchorCtr="0">
            <a:noAutofit/>
          </a:bodyPr>
          <a:lstStyle>
            <a:lvl1pPr lvl="0" algn="ctr">
              <a:spcBef>
                <a:spcPts val="400"/>
              </a:spcBef>
              <a:spcAft>
                <a:spcPts val="0"/>
              </a:spcAft>
              <a:buClr>
                <a:srgbClr val="888888"/>
              </a:buClr>
              <a:buSzPts val="2000"/>
              <a:buNone/>
              <a:defRPr sz="2000">
                <a:solidFill>
                  <a:srgbClr val="888888"/>
                </a:solidFill>
                <a:latin typeface="Arial"/>
                <a:ea typeface="Arial"/>
                <a:cs typeface="Arial"/>
                <a:sym typeface="Arial"/>
              </a:defRPr>
            </a:lvl1pPr>
            <a:lvl2pPr lvl="1" algn="ctr">
              <a:spcBef>
                <a:spcPts val="360"/>
              </a:spcBef>
              <a:spcAft>
                <a:spcPts val="0"/>
              </a:spcAft>
              <a:buClr>
                <a:srgbClr val="888888"/>
              </a:buClr>
              <a:buSzPts val="18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60"/>
              </a:spcBef>
              <a:spcAft>
                <a:spcPts val="0"/>
              </a:spcAft>
              <a:buClr>
                <a:srgbClr val="888888"/>
              </a:buClr>
              <a:buSzPts val="1800"/>
              <a:buNone/>
              <a:defRPr>
                <a:solidFill>
                  <a:srgbClr val="888888"/>
                </a:solidFill>
              </a:defRPr>
            </a:lvl4pPr>
            <a:lvl5pPr lvl="4" algn="ctr">
              <a:spcBef>
                <a:spcPts val="36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with Subtitle (No Subtitle or Header Line)">
  <p:cSld name="Title and Content with Subtitle (No Subtitle or Header Line)">
    <p:spTree>
      <p:nvGrpSpPr>
        <p:cNvPr id="1" name="Shape 113"/>
        <p:cNvGrpSpPr/>
        <p:nvPr/>
      </p:nvGrpSpPr>
      <p:grpSpPr>
        <a:xfrm>
          <a:off x="0" y="0"/>
          <a:ext cx="0" cy="0"/>
          <a:chOff x="0" y="0"/>
          <a:chExt cx="0" cy="0"/>
        </a:xfrm>
      </p:grpSpPr>
      <p:sp>
        <p:nvSpPr>
          <p:cNvPr id="114" name="Google Shape;114;p14"/>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dirty="0">
              <a:solidFill>
                <a:schemeClr val="lt1"/>
              </a:solidFill>
              <a:latin typeface="Arial"/>
              <a:ea typeface="Arial"/>
              <a:cs typeface="Arial"/>
              <a:sym typeface="Arial"/>
            </a:endParaRPr>
          </a:p>
        </p:txBody>
      </p:sp>
      <p:sp>
        <p:nvSpPr>
          <p:cNvPr id="115" name="Google Shape;115;p14"/>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4"/>
          <p:cNvSpPr txBox="1">
            <a:spLocks noGrp="1"/>
          </p:cNvSpPr>
          <p:nvPr>
            <p:ph type="body" idx="1"/>
          </p:nvPr>
        </p:nvSpPr>
        <p:spPr>
          <a:xfrm>
            <a:off x="612648" y="1700784"/>
            <a:ext cx="10972800" cy="403255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atin typeface="Arial"/>
                <a:ea typeface="Arial"/>
                <a:cs typeface="Arial"/>
                <a:sym typeface="Arial"/>
              </a:defRPr>
            </a:lvl1pPr>
            <a:lvl2pPr marL="914400" lvl="1" indent="-342900" algn="l">
              <a:spcBef>
                <a:spcPts val="360"/>
              </a:spcBef>
              <a:spcAft>
                <a:spcPts val="0"/>
              </a:spcAft>
              <a:buClr>
                <a:schemeClr val="dk1"/>
              </a:buClr>
              <a:buSzPts val="1800"/>
              <a:buChar char="–"/>
              <a:defRPr sz="18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with Subtitle (No Header Line)">
  <p:cSld name="Title and Content with Subtitle (No Header Line)">
    <p:spTree>
      <p:nvGrpSpPr>
        <p:cNvPr id="1" name="Shape 117"/>
        <p:cNvGrpSpPr/>
        <p:nvPr/>
      </p:nvGrpSpPr>
      <p:grpSpPr>
        <a:xfrm>
          <a:off x="0" y="0"/>
          <a:ext cx="0" cy="0"/>
          <a:chOff x="0" y="0"/>
          <a:chExt cx="0" cy="0"/>
        </a:xfrm>
      </p:grpSpPr>
      <p:sp>
        <p:nvSpPr>
          <p:cNvPr id="118" name="Google Shape;118;p15"/>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dirty="0">
              <a:solidFill>
                <a:schemeClr val="lt1"/>
              </a:solidFill>
              <a:latin typeface="Arial"/>
              <a:ea typeface="Arial"/>
              <a:cs typeface="Arial"/>
              <a:sym typeface="Arial"/>
            </a:endParaRPr>
          </a:p>
        </p:txBody>
      </p:sp>
      <p:sp>
        <p:nvSpPr>
          <p:cNvPr id="119" name="Google Shape;119;p15"/>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5"/>
          <p:cNvSpPr txBox="1">
            <a:spLocks noGrp="1"/>
          </p:cNvSpPr>
          <p:nvPr>
            <p:ph type="body" idx="1"/>
          </p:nvPr>
        </p:nvSpPr>
        <p:spPr>
          <a:xfrm>
            <a:off x="612648" y="1700784"/>
            <a:ext cx="10972800" cy="403255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atin typeface="Arial"/>
                <a:ea typeface="Arial"/>
                <a:cs typeface="Arial"/>
                <a:sym typeface="Arial"/>
              </a:defRPr>
            </a:lvl1pPr>
            <a:lvl2pPr marL="914400" lvl="1" indent="-342900" algn="l">
              <a:spcBef>
                <a:spcPts val="360"/>
              </a:spcBef>
              <a:spcAft>
                <a:spcPts val="0"/>
              </a:spcAft>
              <a:buClr>
                <a:schemeClr val="dk1"/>
              </a:buClr>
              <a:buSzPts val="1800"/>
              <a:buChar char="–"/>
              <a:defRPr sz="18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1" name="Google Shape;121;p15"/>
          <p:cNvSpPr txBox="1">
            <a:spLocks noGrp="1"/>
          </p:cNvSpPr>
          <p:nvPr>
            <p:ph type="body" idx="2"/>
          </p:nvPr>
        </p:nvSpPr>
        <p:spPr>
          <a:xfrm>
            <a:off x="612648" y="1014464"/>
            <a:ext cx="109728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ntent Rows (No Subtitle or Header Line)">
  <p:cSld name="Title and Two Content Rows (No Subtitle or Header Line)">
    <p:spTree>
      <p:nvGrpSpPr>
        <p:cNvPr id="1" name="Shape 122"/>
        <p:cNvGrpSpPr/>
        <p:nvPr/>
      </p:nvGrpSpPr>
      <p:grpSpPr>
        <a:xfrm>
          <a:off x="0" y="0"/>
          <a:ext cx="0" cy="0"/>
          <a:chOff x="0" y="0"/>
          <a:chExt cx="0" cy="0"/>
        </a:xfrm>
      </p:grpSpPr>
      <p:sp>
        <p:nvSpPr>
          <p:cNvPr id="123" name="Google Shape;123;p16"/>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dirty="0">
              <a:solidFill>
                <a:schemeClr val="lt1"/>
              </a:solidFill>
              <a:latin typeface="Arial"/>
              <a:ea typeface="Arial"/>
              <a:cs typeface="Arial"/>
              <a:sym typeface="Arial"/>
            </a:endParaRPr>
          </a:p>
        </p:txBody>
      </p:sp>
      <p:sp>
        <p:nvSpPr>
          <p:cNvPr id="124" name="Google Shape;124;p16"/>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6"/>
          <p:cNvSpPr txBox="1">
            <a:spLocks noGrp="1"/>
          </p:cNvSpPr>
          <p:nvPr>
            <p:ph type="body" idx="1"/>
          </p:nvPr>
        </p:nvSpPr>
        <p:spPr>
          <a:xfrm>
            <a:off x="612648" y="3495368"/>
            <a:ext cx="10972800" cy="2191412"/>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sz="1600">
                <a:latin typeface="Arial"/>
                <a:ea typeface="Arial"/>
                <a:cs typeface="Arial"/>
                <a:sym typeface="Arial"/>
              </a:defRPr>
            </a:lvl1pPr>
            <a:lvl2pPr marL="914400" lvl="1" indent="-330200" algn="l">
              <a:spcBef>
                <a:spcPts val="320"/>
              </a:spcBef>
              <a:spcAft>
                <a:spcPts val="0"/>
              </a:spcAft>
              <a:buClr>
                <a:schemeClr val="dk1"/>
              </a:buClr>
              <a:buSzPts val="1600"/>
              <a:buChar char="–"/>
              <a:defRPr sz="1600">
                <a:latin typeface="Arial"/>
                <a:ea typeface="Arial"/>
                <a:cs typeface="Arial"/>
                <a:sym typeface="Arial"/>
              </a:defRPr>
            </a:lvl2pPr>
            <a:lvl3pPr marL="1371600" lvl="2" indent="-330200" algn="l">
              <a:spcBef>
                <a:spcPts val="320"/>
              </a:spcBef>
              <a:spcAft>
                <a:spcPts val="0"/>
              </a:spcAft>
              <a:buClr>
                <a:schemeClr val="dk1"/>
              </a:buClr>
              <a:buSzPts val="1600"/>
              <a:buChar char="•"/>
              <a:defRPr sz="1600">
                <a:latin typeface="Arial"/>
                <a:ea typeface="Arial"/>
                <a:cs typeface="Arial"/>
                <a:sym typeface="Arial"/>
              </a:defRPr>
            </a:lvl3pPr>
            <a:lvl4pPr marL="1828800" lvl="3" indent="-330200" algn="l">
              <a:spcBef>
                <a:spcPts val="320"/>
              </a:spcBef>
              <a:spcAft>
                <a:spcPts val="0"/>
              </a:spcAft>
              <a:buClr>
                <a:schemeClr val="dk1"/>
              </a:buClr>
              <a:buSzPts val="1600"/>
              <a:buChar char="–"/>
              <a:defRPr sz="1600">
                <a:latin typeface="Arial"/>
                <a:ea typeface="Arial"/>
                <a:cs typeface="Arial"/>
                <a:sym typeface="Arial"/>
              </a:defRPr>
            </a:lvl4pPr>
            <a:lvl5pPr marL="2286000" lvl="4" indent="-330200" algn="l">
              <a:spcBef>
                <a:spcPts val="320"/>
              </a:spcBef>
              <a:spcAft>
                <a:spcPts val="0"/>
              </a:spcAft>
              <a:buClr>
                <a:schemeClr val="dk1"/>
              </a:buClr>
              <a:buSzPts val="1600"/>
              <a:buChar char="»"/>
              <a:defRPr sz="16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6" name="Google Shape;126;p16"/>
          <p:cNvSpPr txBox="1">
            <a:spLocks noGrp="1"/>
          </p:cNvSpPr>
          <p:nvPr>
            <p:ph type="body" idx="2"/>
          </p:nvPr>
        </p:nvSpPr>
        <p:spPr>
          <a:xfrm>
            <a:off x="612648" y="1700784"/>
            <a:ext cx="10972800" cy="1788235"/>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b="0"/>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ntent Rows with Subtitle (No Header Line)">
  <p:cSld name="Title and Two Content Rows with Subtitle (No Header Line)">
    <p:spTree>
      <p:nvGrpSpPr>
        <p:cNvPr id="1" name="Shape 127"/>
        <p:cNvGrpSpPr/>
        <p:nvPr/>
      </p:nvGrpSpPr>
      <p:grpSpPr>
        <a:xfrm>
          <a:off x="0" y="0"/>
          <a:ext cx="0" cy="0"/>
          <a:chOff x="0" y="0"/>
          <a:chExt cx="0" cy="0"/>
        </a:xfrm>
      </p:grpSpPr>
      <p:sp>
        <p:nvSpPr>
          <p:cNvPr id="128" name="Google Shape;128;p17"/>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dirty="0">
              <a:solidFill>
                <a:schemeClr val="lt1"/>
              </a:solidFill>
              <a:latin typeface="Arial"/>
              <a:ea typeface="Arial"/>
              <a:cs typeface="Arial"/>
              <a:sym typeface="Arial"/>
            </a:endParaRPr>
          </a:p>
        </p:txBody>
      </p:sp>
      <p:sp>
        <p:nvSpPr>
          <p:cNvPr id="129" name="Google Shape;129;p17"/>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7"/>
          <p:cNvSpPr txBox="1">
            <a:spLocks noGrp="1"/>
          </p:cNvSpPr>
          <p:nvPr>
            <p:ph type="body" idx="1"/>
          </p:nvPr>
        </p:nvSpPr>
        <p:spPr>
          <a:xfrm>
            <a:off x="612648" y="3495368"/>
            <a:ext cx="10972800" cy="2191412"/>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sz="1600">
                <a:latin typeface="Arial"/>
                <a:ea typeface="Arial"/>
                <a:cs typeface="Arial"/>
                <a:sym typeface="Arial"/>
              </a:defRPr>
            </a:lvl1pPr>
            <a:lvl2pPr marL="914400" lvl="1" indent="-330200" algn="l">
              <a:spcBef>
                <a:spcPts val="320"/>
              </a:spcBef>
              <a:spcAft>
                <a:spcPts val="0"/>
              </a:spcAft>
              <a:buClr>
                <a:schemeClr val="dk1"/>
              </a:buClr>
              <a:buSzPts val="1600"/>
              <a:buChar char="–"/>
              <a:defRPr sz="1600">
                <a:latin typeface="Arial"/>
                <a:ea typeface="Arial"/>
                <a:cs typeface="Arial"/>
                <a:sym typeface="Arial"/>
              </a:defRPr>
            </a:lvl2pPr>
            <a:lvl3pPr marL="1371600" lvl="2" indent="-330200" algn="l">
              <a:spcBef>
                <a:spcPts val="320"/>
              </a:spcBef>
              <a:spcAft>
                <a:spcPts val="0"/>
              </a:spcAft>
              <a:buClr>
                <a:schemeClr val="dk1"/>
              </a:buClr>
              <a:buSzPts val="1600"/>
              <a:buChar char="•"/>
              <a:defRPr sz="1600">
                <a:latin typeface="Arial"/>
                <a:ea typeface="Arial"/>
                <a:cs typeface="Arial"/>
                <a:sym typeface="Arial"/>
              </a:defRPr>
            </a:lvl3pPr>
            <a:lvl4pPr marL="1828800" lvl="3" indent="-330200" algn="l">
              <a:spcBef>
                <a:spcPts val="320"/>
              </a:spcBef>
              <a:spcAft>
                <a:spcPts val="0"/>
              </a:spcAft>
              <a:buClr>
                <a:schemeClr val="dk1"/>
              </a:buClr>
              <a:buSzPts val="1600"/>
              <a:buChar char="–"/>
              <a:defRPr sz="1600">
                <a:latin typeface="Arial"/>
                <a:ea typeface="Arial"/>
                <a:cs typeface="Arial"/>
                <a:sym typeface="Arial"/>
              </a:defRPr>
            </a:lvl4pPr>
            <a:lvl5pPr marL="2286000" lvl="4" indent="-330200" algn="l">
              <a:spcBef>
                <a:spcPts val="320"/>
              </a:spcBef>
              <a:spcAft>
                <a:spcPts val="0"/>
              </a:spcAft>
              <a:buClr>
                <a:schemeClr val="dk1"/>
              </a:buClr>
              <a:buSzPts val="1600"/>
              <a:buChar char="»"/>
              <a:defRPr sz="16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1" name="Google Shape;131;p17"/>
          <p:cNvSpPr txBox="1">
            <a:spLocks noGrp="1"/>
          </p:cNvSpPr>
          <p:nvPr>
            <p:ph type="body" idx="2"/>
          </p:nvPr>
        </p:nvSpPr>
        <p:spPr>
          <a:xfrm>
            <a:off x="612648" y="1700784"/>
            <a:ext cx="10972800" cy="1788235"/>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b="0"/>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32" name="Google Shape;132;p17"/>
          <p:cNvSpPr txBox="1">
            <a:spLocks noGrp="1"/>
          </p:cNvSpPr>
          <p:nvPr>
            <p:ph type="body" idx="3"/>
          </p:nvPr>
        </p:nvSpPr>
        <p:spPr>
          <a:xfrm>
            <a:off x="612648" y="1014464"/>
            <a:ext cx="109728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ntent Columns (No Subtitles or Header Line)">
  <p:cSld name="Title and Two Content Columns (No Subtitles or Header Line)">
    <p:spTree>
      <p:nvGrpSpPr>
        <p:cNvPr id="1" name="Shape 133"/>
        <p:cNvGrpSpPr/>
        <p:nvPr/>
      </p:nvGrpSpPr>
      <p:grpSpPr>
        <a:xfrm>
          <a:off x="0" y="0"/>
          <a:ext cx="0" cy="0"/>
          <a:chOff x="0" y="0"/>
          <a:chExt cx="0" cy="0"/>
        </a:xfrm>
      </p:grpSpPr>
      <p:sp>
        <p:nvSpPr>
          <p:cNvPr id="134" name="Google Shape;134;p18"/>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dirty="0">
              <a:solidFill>
                <a:schemeClr val="lt1"/>
              </a:solidFill>
              <a:latin typeface="Arial"/>
              <a:ea typeface="Arial"/>
              <a:cs typeface="Arial"/>
              <a:sym typeface="Arial"/>
            </a:endParaRPr>
          </a:p>
        </p:txBody>
      </p:sp>
      <p:sp>
        <p:nvSpPr>
          <p:cNvPr id="135" name="Google Shape;135;p18"/>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8"/>
          <p:cNvSpPr txBox="1">
            <a:spLocks noGrp="1"/>
          </p:cNvSpPr>
          <p:nvPr>
            <p:ph type="body" idx="1"/>
          </p:nvPr>
        </p:nvSpPr>
        <p:spPr>
          <a:xfrm>
            <a:off x="609600" y="1647236"/>
            <a:ext cx="5386917" cy="447892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37" name="Google Shape;137;p18"/>
          <p:cNvSpPr txBox="1">
            <a:spLocks noGrp="1"/>
          </p:cNvSpPr>
          <p:nvPr>
            <p:ph type="body" idx="2"/>
          </p:nvPr>
        </p:nvSpPr>
        <p:spPr>
          <a:xfrm>
            <a:off x="6193384" y="1647236"/>
            <a:ext cx="5389033" cy="447892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ntent Columns with Subtitles (No Header Line)">
  <p:cSld name="Title and Two Content Columns with Subtitles (No Header Line)">
    <p:spTree>
      <p:nvGrpSpPr>
        <p:cNvPr id="1" name="Shape 138"/>
        <p:cNvGrpSpPr/>
        <p:nvPr/>
      </p:nvGrpSpPr>
      <p:grpSpPr>
        <a:xfrm>
          <a:off x="0" y="0"/>
          <a:ext cx="0" cy="0"/>
          <a:chOff x="0" y="0"/>
          <a:chExt cx="0" cy="0"/>
        </a:xfrm>
      </p:grpSpPr>
      <p:sp>
        <p:nvSpPr>
          <p:cNvPr id="139" name="Google Shape;139;p19"/>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dirty="0">
              <a:solidFill>
                <a:schemeClr val="lt1"/>
              </a:solidFill>
              <a:latin typeface="Arial"/>
              <a:ea typeface="Arial"/>
              <a:cs typeface="Arial"/>
              <a:sym typeface="Arial"/>
            </a:endParaRPr>
          </a:p>
        </p:txBody>
      </p:sp>
      <p:sp>
        <p:nvSpPr>
          <p:cNvPr id="140" name="Google Shape;140;p19"/>
          <p:cNvSpPr txBox="1">
            <a:spLocks noGrp="1"/>
          </p:cNvSpPr>
          <p:nvPr>
            <p:ph type="body" idx="1"/>
          </p:nvPr>
        </p:nvSpPr>
        <p:spPr>
          <a:xfrm>
            <a:off x="609600" y="993021"/>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1" name="Google Shape;141;p19"/>
          <p:cNvSpPr txBox="1">
            <a:spLocks noGrp="1"/>
          </p:cNvSpPr>
          <p:nvPr>
            <p:ph type="body" idx="2"/>
          </p:nvPr>
        </p:nvSpPr>
        <p:spPr>
          <a:xfrm>
            <a:off x="609600" y="1647236"/>
            <a:ext cx="5386917" cy="447892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42" name="Google Shape;142;p19"/>
          <p:cNvSpPr txBox="1">
            <a:spLocks noGrp="1"/>
          </p:cNvSpPr>
          <p:nvPr>
            <p:ph type="body" idx="3"/>
          </p:nvPr>
        </p:nvSpPr>
        <p:spPr>
          <a:xfrm>
            <a:off x="6179873" y="993021"/>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3" name="Google Shape;143;p19"/>
          <p:cNvSpPr txBox="1">
            <a:spLocks noGrp="1"/>
          </p:cNvSpPr>
          <p:nvPr>
            <p:ph type="body" idx="4"/>
          </p:nvPr>
        </p:nvSpPr>
        <p:spPr>
          <a:xfrm>
            <a:off x="6193384" y="1647236"/>
            <a:ext cx="5389033" cy="447892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44" name="Google Shape;144;p19"/>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No Header Line)">
  <p:cSld name="Title Only (No Header Line)">
    <p:spTree>
      <p:nvGrpSpPr>
        <p:cNvPr id="1" name="Shape 145"/>
        <p:cNvGrpSpPr/>
        <p:nvPr/>
      </p:nvGrpSpPr>
      <p:grpSpPr>
        <a:xfrm>
          <a:off x="0" y="0"/>
          <a:ext cx="0" cy="0"/>
          <a:chOff x="0" y="0"/>
          <a:chExt cx="0" cy="0"/>
        </a:xfrm>
      </p:grpSpPr>
      <p:sp>
        <p:nvSpPr>
          <p:cNvPr id="146" name="Google Shape;146;p20"/>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dirty="0">
              <a:solidFill>
                <a:schemeClr val="lt1"/>
              </a:solidFill>
              <a:latin typeface="Arial"/>
              <a:ea typeface="Arial"/>
              <a:cs typeface="Arial"/>
              <a:sym typeface="Arial"/>
            </a:endParaRPr>
          </a:p>
        </p:txBody>
      </p:sp>
      <p:sp>
        <p:nvSpPr>
          <p:cNvPr id="147" name="Google Shape;147;p20"/>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Header Line)" type="blank">
  <p:cSld name="BLANK">
    <p:spTree>
      <p:nvGrpSpPr>
        <p:cNvPr id="1" name="Shape 148"/>
        <p:cNvGrpSpPr/>
        <p:nvPr/>
      </p:nvGrpSpPr>
      <p:grpSpPr>
        <a:xfrm>
          <a:off x="0" y="0"/>
          <a:ext cx="0" cy="0"/>
          <a:chOff x="0" y="0"/>
          <a:chExt cx="0" cy="0"/>
        </a:xfrm>
      </p:grpSpPr>
      <p:sp>
        <p:nvSpPr>
          <p:cNvPr id="149" name="Google Shape;149;p21"/>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ntent Columns Alternate (No Header Line)" type="objTx">
  <p:cSld name="OBJECT_WITH_CAPTION_TEXT">
    <p:spTree>
      <p:nvGrpSpPr>
        <p:cNvPr id="1" name="Shape 150"/>
        <p:cNvGrpSpPr/>
        <p:nvPr/>
      </p:nvGrpSpPr>
      <p:grpSpPr>
        <a:xfrm>
          <a:off x="0" y="0"/>
          <a:ext cx="0" cy="0"/>
          <a:chOff x="0" y="0"/>
          <a:chExt cx="0" cy="0"/>
        </a:xfrm>
      </p:grpSpPr>
      <p:sp>
        <p:nvSpPr>
          <p:cNvPr id="151" name="Google Shape;151;p22"/>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dirty="0">
              <a:solidFill>
                <a:schemeClr val="lt1"/>
              </a:solidFill>
              <a:latin typeface="Arial"/>
              <a:ea typeface="Arial"/>
              <a:cs typeface="Arial"/>
              <a:sym typeface="Arial"/>
            </a:endParaRPr>
          </a:p>
        </p:txBody>
      </p:sp>
      <p:sp>
        <p:nvSpPr>
          <p:cNvPr id="152" name="Google Shape;152;p22"/>
          <p:cNvSpPr txBox="1">
            <a:spLocks noGrp="1"/>
          </p:cNvSpPr>
          <p:nvPr>
            <p:ph type="title"/>
          </p:nvPr>
        </p:nvSpPr>
        <p:spPr>
          <a:xfrm>
            <a:off x="609603" y="273050"/>
            <a:ext cx="4011084" cy="11620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22"/>
          <p:cNvSpPr txBox="1">
            <a:spLocks noGrp="1"/>
          </p:cNvSpPr>
          <p:nvPr>
            <p:ph type="body" idx="1"/>
          </p:nvPr>
        </p:nvSpPr>
        <p:spPr>
          <a:xfrm>
            <a:off x="4766733" y="273075"/>
            <a:ext cx="6815667" cy="5853113"/>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sz="1600"/>
            </a:lvl1pPr>
            <a:lvl2pPr marL="914400" lvl="1" indent="-330200" algn="l">
              <a:spcBef>
                <a:spcPts val="320"/>
              </a:spcBef>
              <a:spcAft>
                <a:spcPts val="0"/>
              </a:spcAft>
              <a:buClr>
                <a:schemeClr val="dk1"/>
              </a:buClr>
              <a:buSzPts val="1600"/>
              <a:buChar char="–"/>
              <a:defRPr sz="1600"/>
            </a:lvl2pPr>
            <a:lvl3pPr marL="1371600" lvl="2" indent="-330200" algn="l">
              <a:spcBef>
                <a:spcPts val="320"/>
              </a:spcBef>
              <a:spcAft>
                <a:spcPts val="0"/>
              </a:spcAft>
              <a:buClr>
                <a:schemeClr val="dk1"/>
              </a:buClr>
              <a:buSzPts val="1600"/>
              <a:buChar char="•"/>
              <a:defRPr sz="16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54" name="Google Shape;154;p22"/>
          <p:cNvSpPr txBox="1">
            <a:spLocks noGrp="1"/>
          </p:cNvSpPr>
          <p:nvPr>
            <p:ph type="body" idx="2"/>
          </p:nvPr>
        </p:nvSpPr>
        <p:spPr>
          <a:xfrm>
            <a:off x="609603" y="1435103"/>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with Title and Content (No Header Line)" type="picTx">
  <p:cSld name="PICTURE_WITH_CAPTION_TEXT">
    <p:spTree>
      <p:nvGrpSpPr>
        <p:cNvPr id="1" name="Shape 155"/>
        <p:cNvGrpSpPr/>
        <p:nvPr/>
      </p:nvGrpSpPr>
      <p:grpSpPr>
        <a:xfrm>
          <a:off x="0" y="0"/>
          <a:ext cx="0" cy="0"/>
          <a:chOff x="0" y="0"/>
          <a:chExt cx="0" cy="0"/>
        </a:xfrm>
      </p:grpSpPr>
      <p:sp>
        <p:nvSpPr>
          <p:cNvPr id="156" name="Google Shape;156;p23"/>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dirty="0">
              <a:solidFill>
                <a:schemeClr val="lt1"/>
              </a:solidFill>
              <a:latin typeface="Arial"/>
              <a:ea typeface="Arial"/>
              <a:cs typeface="Arial"/>
              <a:sym typeface="Arial"/>
            </a:endParaRPr>
          </a:p>
        </p:txBody>
      </p:sp>
      <p:sp>
        <p:nvSpPr>
          <p:cNvPr id="157" name="Google Shape;157;p23"/>
          <p:cNvSpPr txBox="1">
            <a:spLocks noGrp="1"/>
          </p:cNvSpPr>
          <p:nvPr>
            <p:ph type="title"/>
          </p:nvPr>
        </p:nvSpPr>
        <p:spPr>
          <a:xfrm>
            <a:off x="2389717" y="4502024"/>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3"/>
          <p:cNvSpPr>
            <a:spLocks noGrp="1"/>
          </p:cNvSpPr>
          <p:nvPr>
            <p:ph type="pic" idx="2"/>
          </p:nvPr>
        </p:nvSpPr>
        <p:spPr>
          <a:xfrm>
            <a:off x="2389717" y="314199"/>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159" name="Google Shape;159;p23"/>
          <p:cNvSpPr txBox="1">
            <a:spLocks noGrp="1"/>
          </p:cNvSpPr>
          <p:nvPr>
            <p:ph type="body" idx="1"/>
          </p:nvPr>
        </p:nvSpPr>
        <p:spPr>
          <a:xfrm>
            <a:off x="2389717" y="5068762"/>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A (No Header Line)">
  <p:cSld name="Title Slide A (No Header Line)">
    <p:spTree>
      <p:nvGrpSpPr>
        <p:cNvPr id="1" name="Shape 21"/>
        <p:cNvGrpSpPr/>
        <p:nvPr/>
      </p:nvGrpSpPr>
      <p:grpSpPr>
        <a:xfrm>
          <a:off x="0" y="0"/>
          <a:ext cx="0" cy="0"/>
          <a:chOff x="0" y="0"/>
          <a:chExt cx="0" cy="0"/>
        </a:xfrm>
      </p:grpSpPr>
      <p:sp>
        <p:nvSpPr>
          <p:cNvPr id="22" name="Google Shape;22;p3"/>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dirty="0">
              <a:solidFill>
                <a:schemeClr val="lt1"/>
              </a:solidFill>
              <a:latin typeface="Arial"/>
              <a:ea typeface="Arial"/>
              <a:cs typeface="Arial"/>
              <a:sym typeface="Arial"/>
            </a:endParaRPr>
          </a:p>
        </p:txBody>
      </p:sp>
      <p:sp>
        <p:nvSpPr>
          <p:cNvPr id="23" name="Google Shape;23;p3"/>
          <p:cNvSpPr txBox="1">
            <a:spLocks noGrp="1"/>
          </p:cNvSpPr>
          <p:nvPr>
            <p:ph type="ctrTitle"/>
          </p:nvPr>
        </p:nvSpPr>
        <p:spPr>
          <a:xfrm>
            <a:off x="914400" y="2130451"/>
            <a:ext cx="10363200" cy="108648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6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ubTitle" idx="1"/>
          </p:nvPr>
        </p:nvSpPr>
        <p:spPr>
          <a:xfrm>
            <a:off x="1828800" y="3223285"/>
            <a:ext cx="8534400" cy="1752600"/>
          </a:xfrm>
          <a:prstGeom prst="rect">
            <a:avLst/>
          </a:prstGeom>
          <a:noFill/>
          <a:ln>
            <a:noFill/>
          </a:ln>
        </p:spPr>
        <p:txBody>
          <a:bodyPr spcFirstLastPara="1" wrap="square" lIns="91425" tIns="45700" rIns="91425" bIns="45700" anchor="t" anchorCtr="0">
            <a:noAutofit/>
          </a:bodyPr>
          <a:lstStyle>
            <a:lvl1pPr lvl="0" algn="ctr">
              <a:spcBef>
                <a:spcPts val="400"/>
              </a:spcBef>
              <a:spcAft>
                <a:spcPts val="0"/>
              </a:spcAft>
              <a:buClr>
                <a:srgbClr val="888888"/>
              </a:buClr>
              <a:buSzPts val="2000"/>
              <a:buNone/>
              <a:defRPr sz="2000">
                <a:solidFill>
                  <a:srgbClr val="888888"/>
                </a:solidFill>
                <a:latin typeface="Arial"/>
                <a:ea typeface="Arial"/>
                <a:cs typeface="Arial"/>
                <a:sym typeface="Arial"/>
              </a:defRPr>
            </a:lvl1pPr>
            <a:lvl2pPr lvl="1" algn="ctr">
              <a:spcBef>
                <a:spcPts val="360"/>
              </a:spcBef>
              <a:spcAft>
                <a:spcPts val="0"/>
              </a:spcAft>
              <a:buClr>
                <a:srgbClr val="888888"/>
              </a:buClr>
              <a:buSzPts val="18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60"/>
              </a:spcBef>
              <a:spcAft>
                <a:spcPts val="0"/>
              </a:spcAft>
              <a:buClr>
                <a:srgbClr val="888888"/>
              </a:buClr>
              <a:buSzPts val="1800"/>
              <a:buNone/>
              <a:defRPr>
                <a:solidFill>
                  <a:srgbClr val="888888"/>
                </a:solidFill>
              </a:defRPr>
            </a:lvl4pPr>
            <a:lvl5pPr lvl="4" algn="ctr">
              <a:spcBef>
                <a:spcPts val="36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B">
  <p:cSld name="Title Slide B">
    <p:spTree>
      <p:nvGrpSpPr>
        <p:cNvPr id="1" name="Shape 25"/>
        <p:cNvGrpSpPr/>
        <p:nvPr/>
      </p:nvGrpSpPr>
      <p:grpSpPr>
        <a:xfrm>
          <a:off x="0" y="0"/>
          <a:ext cx="0" cy="0"/>
          <a:chOff x="0" y="0"/>
          <a:chExt cx="0" cy="0"/>
        </a:xfrm>
      </p:grpSpPr>
      <p:cxnSp>
        <p:nvCxnSpPr>
          <p:cNvPr id="26" name="Google Shape;26;p4"/>
          <p:cNvCxnSpPr/>
          <p:nvPr/>
        </p:nvCxnSpPr>
        <p:spPr>
          <a:xfrm>
            <a:off x="0" y="919163"/>
            <a:ext cx="4479925" cy="0"/>
          </a:xfrm>
          <a:prstGeom prst="straightConnector1">
            <a:avLst/>
          </a:prstGeom>
          <a:noFill/>
          <a:ln w="69850" cap="flat" cmpd="sng">
            <a:solidFill>
              <a:srgbClr val="800000"/>
            </a:solidFill>
            <a:prstDash val="solid"/>
            <a:round/>
            <a:headEnd type="none" w="sm" len="sm"/>
            <a:tailEnd type="none" w="sm" len="sm"/>
          </a:ln>
        </p:spPr>
      </p:cxnSp>
      <p:cxnSp>
        <p:nvCxnSpPr>
          <p:cNvPr id="27" name="Google Shape;27;p4"/>
          <p:cNvCxnSpPr/>
          <p:nvPr/>
        </p:nvCxnSpPr>
        <p:spPr>
          <a:xfrm>
            <a:off x="4479925" y="919163"/>
            <a:ext cx="2981325" cy="0"/>
          </a:xfrm>
          <a:prstGeom prst="straightConnector1">
            <a:avLst/>
          </a:prstGeom>
          <a:noFill/>
          <a:ln w="69850" cap="flat" cmpd="sng">
            <a:solidFill>
              <a:srgbClr val="7F7F7F"/>
            </a:solidFill>
            <a:prstDash val="solid"/>
            <a:round/>
            <a:headEnd type="none" w="sm" len="sm"/>
            <a:tailEnd type="none" w="sm" len="sm"/>
          </a:ln>
        </p:spPr>
      </p:cxnSp>
      <p:cxnSp>
        <p:nvCxnSpPr>
          <p:cNvPr id="28" name="Google Shape;28;p4"/>
          <p:cNvCxnSpPr/>
          <p:nvPr/>
        </p:nvCxnSpPr>
        <p:spPr>
          <a:xfrm>
            <a:off x="7461250" y="919163"/>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29" name="Google Shape;29;p4"/>
          <p:cNvCxnSpPr/>
          <p:nvPr/>
        </p:nvCxnSpPr>
        <p:spPr>
          <a:xfrm>
            <a:off x="9175750" y="919163"/>
            <a:ext cx="1258888" cy="6350"/>
          </a:xfrm>
          <a:prstGeom prst="straightConnector1">
            <a:avLst/>
          </a:prstGeom>
          <a:noFill/>
          <a:ln w="69850" cap="flat" cmpd="sng">
            <a:solidFill>
              <a:srgbClr val="FFC000"/>
            </a:solidFill>
            <a:prstDash val="solid"/>
            <a:round/>
            <a:headEnd type="none" w="sm" len="sm"/>
            <a:tailEnd type="none" w="sm" len="sm"/>
          </a:ln>
        </p:spPr>
      </p:cxnSp>
      <p:sp>
        <p:nvSpPr>
          <p:cNvPr id="30" name="Google Shape;30;p4"/>
          <p:cNvSpPr txBox="1">
            <a:spLocks noGrp="1"/>
          </p:cNvSpPr>
          <p:nvPr>
            <p:ph type="title"/>
          </p:nvPr>
        </p:nvSpPr>
        <p:spPr>
          <a:xfrm>
            <a:off x="963084" y="4406925"/>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SzPts val="1400"/>
              <a:buNone/>
              <a:defRPr sz="3600" b="1" cap="none">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latin typeface="Arial"/>
                <a:ea typeface="Arial"/>
                <a:cs typeface="Arial"/>
                <a:sym typeface="Aria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B (No Header Line)" type="secHead">
  <p:cSld name="SECTION_HEADER">
    <p:spTree>
      <p:nvGrpSpPr>
        <p:cNvPr id="1" name="Shape 32"/>
        <p:cNvGrpSpPr/>
        <p:nvPr/>
      </p:nvGrpSpPr>
      <p:grpSpPr>
        <a:xfrm>
          <a:off x="0" y="0"/>
          <a:ext cx="0" cy="0"/>
          <a:chOff x="0" y="0"/>
          <a:chExt cx="0" cy="0"/>
        </a:xfrm>
      </p:grpSpPr>
      <p:sp>
        <p:nvSpPr>
          <p:cNvPr id="33" name="Google Shape;33;p5"/>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dirty="0">
              <a:solidFill>
                <a:schemeClr val="lt1"/>
              </a:solidFill>
              <a:latin typeface="Arial"/>
              <a:ea typeface="Arial"/>
              <a:cs typeface="Arial"/>
              <a:sym typeface="Arial"/>
            </a:endParaRPr>
          </a:p>
        </p:txBody>
      </p:sp>
      <p:sp>
        <p:nvSpPr>
          <p:cNvPr id="34" name="Google Shape;34;p5"/>
          <p:cNvSpPr txBox="1">
            <a:spLocks noGrp="1"/>
          </p:cNvSpPr>
          <p:nvPr>
            <p:ph type="title"/>
          </p:nvPr>
        </p:nvSpPr>
        <p:spPr>
          <a:xfrm>
            <a:off x="963084" y="4406925"/>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SzPts val="1400"/>
              <a:buNone/>
              <a:defRPr sz="3600" b="1" cap="none">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latin typeface="Arial"/>
                <a:ea typeface="Arial"/>
                <a:cs typeface="Arial"/>
                <a:sym typeface="Aria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No Subtitle)">
  <p:cSld name="Title and Content (No Subtitle)">
    <p:spTree>
      <p:nvGrpSpPr>
        <p:cNvPr id="1" name="Shape 36"/>
        <p:cNvGrpSpPr/>
        <p:nvPr/>
      </p:nvGrpSpPr>
      <p:grpSpPr>
        <a:xfrm>
          <a:off x="0" y="0"/>
          <a:ext cx="0" cy="0"/>
          <a:chOff x="0" y="0"/>
          <a:chExt cx="0" cy="0"/>
        </a:xfrm>
      </p:grpSpPr>
      <p:pic>
        <p:nvPicPr>
          <p:cNvPr id="37" name="Google Shape;37;p6"/>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38" name="Google Shape;38;p6"/>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39" name="Google Shape;39;p6"/>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40" name="Google Shape;40;p6"/>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41" name="Google Shape;41;p6"/>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42" name="Google Shape;42;p6"/>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dirty="0">
              <a:solidFill>
                <a:schemeClr val="lt1"/>
              </a:solidFill>
              <a:latin typeface="Arial"/>
              <a:ea typeface="Arial"/>
              <a:cs typeface="Arial"/>
              <a:sym typeface="Arial"/>
            </a:endParaRPr>
          </a:p>
        </p:txBody>
      </p:sp>
      <p:sp>
        <p:nvSpPr>
          <p:cNvPr id="43" name="Google Shape;43;p6"/>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612648" y="1704620"/>
            <a:ext cx="10972800" cy="398216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atin typeface="Arial"/>
                <a:ea typeface="Arial"/>
                <a:cs typeface="Arial"/>
                <a:sym typeface="Arial"/>
              </a:defRPr>
            </a:lvl1pPr>
            <a:lvl2pPr marL="914400" lvl="1" indent="-342900" algn="l">
              <a:spcBef>
                <a:spcPts val="360"/>
              </a:spcBef>
              <a:spcAft>
                <a:spcPts val="0"/>
              </a:spcAft>
              <a:buClr>
                <a:schemeClr val="dk1"/>
              </a:buClr>
              <a:buSzPts val="1800"/>
              <a:buChar char="–"/>
              <a:defRPr sz="18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ntent Rows (No Subtitle)">
  <p:cSld name="Title and Two Content Rows (No Subtitle)">
    <p:spTree>
      <p:nvGrpSpPr>
        <p:cNvPr id="1" name="Shape 55"/>
        <p:cNvGrpSpPr/>
        <p:nvPr/>
      </p:nvGrpSpPr>
      <p:grpSpPr>
        <a:xfrm>
          <a:off x="0" y="0"/>
          <a:ext cx="0" cy="0"/>
          <a:chOff x="0" y="0"/>
          <a:chExt cx="0" cy="0"/>
        </a:xfrm>
      </p:grpSpPr>
      <p:pic>
        <p:nvPicPr>
          <p:cNvPr id="56" name="Google Shape;56;p8"/>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57" name="Google Shape;57;p8"/>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58" name="Google Shape;58;p8"/>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59" name="Google Shape;59;p8"/>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60" name="Google Shape;60;p8"/>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61" name="Google Shape;61;p8"/>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dirty="0">
              <a:solidFill>
                <a:schemeClr val="lt1"/>
              </a:solidFill>
              <a:latin typeface="Arial"/>
              <a:ea typeface="Arial"/>
              <a:cs typeface="Arial"/>
              <a:sym typeface="Arial"/>
            </a:endParaRPr>
          </a:p>
        </p:txBody>
      </p:sp>
      <p:sp>
        <p:nvSpPr>
          <p:cNvPr id="62" name="Google Shape;62;p8"/>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body" idx="1"/>
          </p:nvPr>
        </p:nvSpPr>
        <p:spPr>
          <a:xfrm>
            <a:off x="612648" y="3495368"/>
            <a:ext cx="10972800" cy="2191412"/>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sz="1600">
                <a:latin typeface="Arial"/>
                <a:ea typeface="Arial"/>
                <a:cs typeface="Arial"/>
                <a:sym typeface="Arial"/>
              </a:defRPr>
            </a:lvl1pPr>
            <a:lvl2pPr marL="914400" lvl="1" indent="-330200" algn="l">
              <a:spcBef>
                <a:spcPts val="320"/>
              </a:spcBef>
              <a:spcAft>
                <a:spcPts val="0"/>
              </a:spcAft>
              <a:buClr>
                <a:schemeClr val="dk1"/>
              </a:buClr>
              <a:buSzPts val="1600"/>
              <a:buChar char="–"/>
              <a:defRPr sz="1600">
                <a:latin typeface="Arial"/>
                <a:ea typeface="Arial"/>
                <a:cs typeface="Arial"/>
                <a:sym typeface="Arial"/>
              </a:defRPr>
            </a:lvl2pPr>
            <a:lvl3pPr marL="1371600" lvl="2" indent="-330200" algn="l">
              <a:spcBef>
                <a:spcPts val="320"/>
              </a:spcBef>
              <a:spcAft>
                <a:spcPts val="0"/>
              </a:spcAft>
              <a:buClr>
                <a:schemeClr val="dk1"/>
              </a:buClr>
              <a:buSzPts val="1600"/>
              <a:buChar char="•"/>
              <a:defRPr sz="1600">
                <a:latin typeface="Arial"/>
                <a:ea typeface="Arial"/>
                <a:cs typeface="Arial"/>
                <a:sym typeface="Arial"/>
              </a:defRPr>
            </a:lvl3pPr>
            <a:lvl4pPr marL="1828800" lvl="3" indent="-330200" algn="l">
              <a:spcBef>
                <a:spcPts val="320"/>
              </a:spcBef>
              <a:spcAft>
                <a:spcPts val="0"/>
              </a:spcAft>
              <a:buClr>
                <a:schemeClr val="dk1"/>
              </a:buClr>
              <a:buSzPts val="1600"/>
              <a:buChar char="–"/>
              <a:defRPr sz="1600">
                <a:latin typeface="Arial"/>
                <a:ea typeface="Arial"/>
                <a:cs typeface="Arial"/>
                <a:sym typeface="Arial"/>
              </a:defRPr>
            </a:lvl4pPr>
            <a:lvl5pPr marL="2286000" lvl="4" indent="-330200" algn="l">
              <a:spcBef>
                <a:spcPts val="320"/>
              </a:spcBef>
              <a:spcAft>
                <a:spcPts val="0"/>
              </a:spcAft>
              <a:buClr>
                <a:schemeClr val="dk1"/>
              </a:buClr>
              <a:buSzPts val="1600"/>
              <a:buChar char="»"/>
              <a:defRPr sz="16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8"/>
          <p:cNvSpPr txBox="1">
            <a:spLocks noGrp="1"/>
          </p:cNvSpPr>
          <p:nvPr>
            <p:ph type="body" idx="2"/>
          </p:nvPr>
        </p:nvSpPr>
        <p:spPr>
          <a:xfrm>
            <a:off x="612648" y="1700784"/>
            <a:ext cx="10972800" cy="1788235"/>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b="0"/>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ntent Rows with Subtitle">
  <p:cSld name="Title and Two Content Rows with Subtitle">
    <p:spTree>
      <p:nvGrpSpPr>
        <p:cNvPr id="1" name="Shape 65"/>
        <p:cNvGrpSpPr/>
        <p:nvPr/>
      </p:nvGrpSpPr>
      <p:grpSpPr>
        <a:xfrm>
          <a:off x="0" y="0"/>
          <a:ext cx="0" cy="0"/>
          <a:chOff x="0" y="0"/>
          <a:chExt cx="0" cy="0"/>
        </a:xfrm>
      </p:grpSpPr>
      <p:pic>
        <p:nvPicPr>
          <p:cNvPr id="66" name="Google Shape;66;p9"/>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67" name="Google Shape;67;p9"/>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68" name="Google Shape;68;p9"/>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69" name="Google Shape;69;p9"/>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70" name="Google Shape;70;p9"/>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71" name="Google Shape;71;p9"/>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dirty="0">
              <a:solidFill>
                <a:schemeClr val="lt1"/>
              </a:solidFill>
              <a:latin typeface="Arial"/>
              <a:ea typeface="Arial"/>
              <a:cs typeface="Arial"/>
              <a:sym typeface="Arial"/>
            </a:endParaRPr>
          </a:p>
        </p:txBody>
      </p:sp>
      <p:sp>
        <p:nvSpPr>
          <p:cNvPr id="72" name="Google Shape;72;p9"/>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body" idx="1"/>
          </p:nvPr>
        </p:nvSpPr>
        <p:spPr>
          <a:xfrm>
            <a:off x="612648" y="3495368"/>
            <a:ext cx="10972800" cy="2191412"/>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sz="1600">
                <a:latin typeface="Arial"/>
                <a:ea typeface="Arial"/>
                <a:cs typeface="Arial"/>
                <a:sym typeface="Arial"/>
              </a:defRPr>
            </a:lvl1pPr>
            <a:lvl2pPr marL="914400" lvl="1" indent="-330200" algn="l">
              <a:spcBef>
                <a:spcPts val="320"/>
              </a:spcBef>
              <a:spcAft>
                <a:spcPts val="0"/>
              </a:spcAft>
              <a:buClr>
                <a:schemeClr val="dk1"/>
              </a:buClr>
              <a:buSzPts val="1600"/>
              <a:buChar char="–"/>
              <a:defRPr sz="1600">
                <a:latin typeface="Arial"/>
                <a:ea typeface="Arial"/>
                <a:cs typeface="Arial"/>
                <a:sym typeface="Arial"/>
              </a:defRPr>
            </a:lvl2pPr>
            <a:lvl3pPr marL="1371600" lvl="2" indent="-330200" algn="l">
              <a:spcBef>
                <a:spcPts val="320"/>
              </a:spcBef>
              <a:spcAft>
                <a:spcPts val="0"/>
              </a:spcAft>
              <a:buClr>
                <a:schemeClr val="dk1"/>
              </a:buClr>
              <a:buSzPts val="1600"/>
              <a:buChar char="•"/>
              <a:defRPr sz="1600">
                <a:latin typeface="Arial"/>
                <a:ea typeface="Arial"/>
                <a:cs typeface="Arial"/>
                <a:sym typeface="Arial"/>
              </a:defRPr>
            </a:lvl3pPr>
            <a:lvl4pPr marL="1828800" lvl="3" indent="-330200" algn="l">
              <a:spcBef>
                <a:spcPts val="320"/>
              </a:spcBef>
              <a:spcAft>
                <a:spcPts val="0"/>
              </a:spcAft>
              <a:buClr>
                <a:schemeClr val="dk1"/>
              </a:buClr>
              <a:buSzPts val="1600"/>
              <a:buChar char="–"/>
              <a:defRPr sz="1600">
                <a:latin typeface="Arial"/>
                <a:ea typeface="Arial"/>
                <a:cs typeface="Arial"/>
                <a:sym typeface="Arial"/>
              </a:defRPr>
            </a:lvl4pPr>
            <a:lvl5pPr marL="2286000" lvl="4" indent="-330200" algn="l">
              <a:spcBef>
                <a:spcPts val="320"/>
              </a:spcBef>
              <a:spcAft>
                <a:spcPts val="0"/>
              </a:spcAft>
              <a:buClr>
                <a:schemeClr val="dk1"/>
              </a:buClr>
              <a:buSzPts val="1600"/>
              <a:buChar char="»"/>
              <a:defRPr sz="16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4" name="Google Shape;74;p9"/>
          <p:cNvSpPr txBox="1">
            <a:spLocks noGrp="1"/>
          </p:cNvSpPr>
          <p:nvPr>
            <p:ph type="body" idx="2"/>
          </p:nvPr>
        </p:nvSpPr>
        <p:spPr>
          <a:xfrm>
            <a:off x="612648" y="1700784"/>
            <a:ext cx="10972800" cy="1788235"/>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b="0"/>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5" name="Google Shape;75;p9"/>
          <p:cNvSpPr txBox="1">
            <a:spLocks noGrp="1"/>
          </p:cNvSpPr>
          <p:nvPr>
            <p:ph type="body" idx="3"/>
          </p:nvPr>
        </p:nvSpPr>
        <p:spPr>
          <a:xfrm>
            <a:off x="612648" y="1014464"/>
            <a:ext cx="109728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ntent Columns (No Subtitles)">
  <p:cSld name="Title and Two Content Columns (No Subtitles)">
    <p:spTree>
      <p:nvGrpSpPr>
        <p:cNvPr id="1" name="Shape 76"/>
        <p:cNvGrpSpPr/>
        <p:nvPr/>
      </p:nvGrpSpPr>
      <p:grpSpPr>
        <a:xfrm>
          <a:off x="0" y="0"/>
          <a:ext cx="0" cy="0"/>
          <a:chOff x="0" y="0"/>
          <a:chExt cx="0" cy="0"/>
        </a:xfrm>
      </p:grpSpPr>
      <p:pic>
        <p:nvPicPr>
          <p:cNvPr id="77" name="Google Shape;77;p10"/>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78" name="Google Shape;78;p10"/>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79" name="Google Shape;79;p10"/>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80" name="Google Shape;80;p10"/>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81" name="Google Shape;81;p10"/>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82" name="Google Shape;82;p10"/>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dirty="0">
              <a:solidFill>
                <a:schemeClr val="lt1"/>
              </a:solidFill>
              <a:latin typeface="Arial"/>
              <a:ea typeface="Arial"/>
              <a:cs typeface="Arial"/>
              <a:sym typeface="Arial"/>
            </a:endParaRPr>
          </a:p>
        </p:txBody>
      </p:sp>
      <p:sp>
        <p:nvSpPr>
          <p:cNvPr id="83" name="Google Shape;83;p10"/>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body" idx="1"/>
          </p:nvPr>
        </p:nvSpPr>
        <p:spPr>
          <a:xfrm>
            <a:off x="609600" y="1647236"/>
            <a:ext cx="5386917" cy="447892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5" name="Google Shape;85;p10"/>
          <p:cNvSpPr txBox="1">
            <a:spLocks noGrp="1"/>
          </p:cNvSpPr>
          <p:nvPr>
            <p:ph type="body" idx="2"/>
          </p:nvPr>
        </p:nvSpPr>
        <p:spPr>
          <a:xfrm>
            <a:off x="6193384" y="1647236"/>
            <a:ext cx="5389033" cy="447892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ntent Columns with Subtitles">
  <p:cSld name="Title and Two Content Columns with Subtitles">
    <p:spTree>
      <p:nvGrpSpPr>
        <p:cNvPr id="1" name="Shape 86"/>
        <p:cNvGrpSpPr/>
        <p:nvPr/>
      </p:nvGrpSpPr>
      <p:grpSpPr>
        <a:xfrm>
          <a:off x="0" y="0"/>
          <a:ext cx="0" cy="0"/>
          <a:chOff x="0" y="0"/>
          <a:chExt cx="0" cy="0"/>
        </a:xfrm>
      </p:grpSpPr>
      <p:pic>
        <p:nvPicPr>
          <p:cNvPr id="87" name="Google Shape;87;p11"/>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88" name="Google Shape;88;p11"/>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89" name="Google Shape;89;p11"/>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90" name="Google Shape;90;p11"/>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91" name="Google Shape;91;p11"/>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92" name="Google Shape;92;p11"/>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dirty="0">
              <a:solidFill>
                <a:schemeClr val="lt1"/>
              </a:solidFill>
              <a:latin typeface="Arial"/>
              <a:ea typeface="Arial"/>
              <a:cs typeface="Arial"/>
              <a:sym typeface="Arial"/>
            </a:endParaRPr>
          </a:p>
        </p:txBody>
      </p:sp>
      <p:sp>
        <p:nvSpPr>
          <p:cNvPr id="93" name="Google Shape;93;p11"/>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1"/>
          <p:cNvSpPr txBox="1">
            <a:spLocks noGrp="1"/>
          </p:cNvSpPr>
          <p:nvPr>
            <p:ph type="body" idx="1"/>
          </p:nvPr>
        </p:nvSpPr>
        <p:spPr>
          <a:xfrm>
            <a:off x="609600" y="993021"/>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5" name="Google Shape;95;p11"/>
          <p:cNvSpPr txBox="1">
            <a:spLocks noGrp="1"/>
          </p:cNvSpPr>
          <p:nvPr>
            <p:ph type="body" idx="2"/>
          </p:nvPr>
        </p:nvSpPr>
        <p:spPr>
          <a:xfrm>
            <a:off x="609600" y="1647236"/>
            <a:ext cx="5386917" cy="447892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96" name="Google Shape;96;p11"/>
          <p:cNvSpPr txBox="1">
            <a:spLocks noGrp="1"/>
          </p:cNvSpPr>
          <p:nvPr>
            <p:ph type="body" idx="3"/>
          </p:nvPr>
        </p:nvSpPr>
        <p:spPr>
          <a:xfrm>
            <a:off x="6179873" y="993021"/>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7" name="Google Shape;97;p11"/>
          <p:cNvSpPr txBox="1">
            <a:spLocks noGrp="1"/>
          </p:cNvSpPr>
          <p:nvPr>
            <p:ph type="body" idx="4"/>
          </p:nvPr>
        </p:nvSpPr>
        <p:spPr>
          <a:xfrm>
            <a:off x="6193384" y="1647236"/>
            <a:ext cx="5389033" cy="447892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07848" y="36576"/>
            <a:ext cx="109728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9pPr>
          </a:lstStyle>
          <a:p>
            <a:endParaRPr/>
          </a:p>
        </p:txBody>
      </p:sp>
      <p:sp>
        <p:nvSpPr>
          <p:cNvPr id="12" name="Google Shape;12;p1"/>
          <p:cNvSpPr/>
          <p:nvPr/>
        </p:nvSpPr>
        <p:spPr>
          <a:xfrm>
            <a:off x="0" y="6021388"/>
            <a:ext cx="12203113" cy="876300"/>
          </a:xfrm>
          <a:prstGeom prst="rect">
            <a:avLst/>
          </a:prstGeom>
          <a:solidFill>
            <a:srgbClr val="8E1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13" name="Google Shape;13;p1" descr="The University of Chicago | Information Technology Services"/>
          <p:cNvPicPr preferRelativeResize="0"/>
          <p:nvPr/>
        </p:nvPicPr>
        <p:blipFill>
          <a:blip r:embed="rId21">
            <a:alphaModFix/>
          </a:blip>
          <a:stretch>
            <a:fillRect/>
          </a:stretch>
        </p:blipFill>
        <p:spPr>
          <a:xfrm>
            <a:off x="168732" y="6051300"/>
            <a:ext cx="6514695" cy="816500"/>
          </a:xfrm>
          <a:prstGeom prst="rect">
            <a:avLst/>
          </a:prstGeom>
          <a:noFill/>
          <a:ln>
            <a:noFill/>
          </a:ln>
        </p:spPr>
      </p:pic>
      <p:sp>
        <p:nvSpPr>
          <p:cNvPr id="3" name="Text Placeholder 2">
            <a:extLst>
              <a:ext uri="{FF2B5EF4-FFF2-40B4-BE49-F238E27FC236}">
                <a16:creationId xmlns:a16="http://schemas.microsoft.com/office/drawing/2014/main" id="{7F2B0E95-7C59-9F41-8BD2-A1275A5D70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owasp.org/www-project-top-ten/"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uchicago.service-now.com/it?id=kb_article&amp;sys_id=e2be5ef0dbebe34042a35bc0cf9619cd"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security@uchicago.edu"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s://govtnz.github.io/web-standards/presentations/NZ-Govt-Web-A11y-Training-2016/" TargetMode="External"/><Relationship Id="rId5" Type="http://schemas.openxmlformats.org/officeDocument/2006/relationships/image" Target="../media/image4.jpg"/><Relationship Id="rId4" Type="http://schemas.openxmlformats.org/officeDocument/2006/relationships/hyperlink" Target="https://www.tsbvi.edu/school?id=3847:hs-skills-workshop-refreshable-braille-displays&amp;catid=190:stp-class-description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ebaim.org/projects/screenreadersurvey8/#finding"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w3.org/TR/WCAG21/"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boia.org/blog/is-there-a-legal-requirement-to-implement-wcag"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hyperlink" Target="https://websites.uchicago.edu/"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hyperlink" Target="https://digitalaccessibility.uchicago.edu/"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hyperlink" Target="https://digitalaccessibility.uchicago.edu/resources/tools/siteimprove/" TargetMode="External"/><Relationship Id="rId5" Type="http://schemas.openxmlformats.org/officeDocument/2006/relationships/hyperlink" Target="https://digitalaccessibility.uchicago.edu/get-started/" TargetMode="External"/><Relationship Id="rId4" Type="http://schemas.openxmlformats.org/officeDocument/2006/relationships/hyperlink" Target="https://siteimprove.com/en-us/accessibility/"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mailto:security@uchicago.edu"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hyperlink" Target="mailto:digitalaccessibility@uchicago.edu" TargetMode="External"/><Relationship Id="rId5" Type="http://schemas.openxmlformats.org/officeDocument/2006/relationships/hyperlink" Target="mailto:webhelp@uchicago.edu" TargetMode="External"/><Relationship Id="rId4" Type="http://schemas.openxmlformats.org/officeDocument/2006/relationships/hyperlink" Target="https://osu.pb.unizin.org/choosingsources/chapter/purpose-of-research-question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5f4dffceba_0_0"/>
          <p:cNvSpPr txBox="1">
            <a:spLocks noGrp="1"/>
          </p:cNvSpPr>
          <p:nvPr>
            <p:ph type="ctrTitle"/>
          </p:nvPr>
        </p:nvSpPr>
        <p:spPr>
          <a:xfrm>
            <a:off x="914400" y="1530626"/>
            <a:ext cx="10363200" cy="2682559"/>
          </a:xfrm>
          <a:prstGeom prst="rect">
            <a:avLst/>
          </a:prstGeom>
        </p:spPr>
        <p:txBody>
          <a:bodyPr spcFirstLastPara="1" wrap="square" lIns="91425" tIns="45700" rIns="91425" bIns="45700" anchor="b" anchorCtr="0">
            <a:noAutofit/>
          </a:bodyPr>
          <a:lstStyle/>
          <a:p>
            <a:r>
              <a:rPr lang="en-US" dirty="0"/>
              <a:t>Digital Accessibility</a:t>
            </a:r>
            <a:br>
              <a:rPr lang="en-US" dirty="0"/>
            </a:br>
            <a:r>
              <a:rPr lang="en-US" dirty="0"/>
              <a:t>and Security</a:t>
            </a:r>
            <a:br>
              <a:rPr lang="en-US" dirty="0"/>
            </a:br>
            <a:r>
              <a:rPr lang="en-US" dirty="0"/>
              <a:t>Responsibilities for Websites</a:t>
            </a:r>
          </a:p>
        </p:txBody>
      </p:sp>
      <p:sp>
        <p:nvSpPr>
          <p:cNvPr id="166" name="Google Shape;166;g5f4dffceba_0_0"/>
          <p:cNvSpPr txBox="1">
            <a:spLocks noGrp="1"/>
          </p:cNvSpPr>
          <p:nvPr>
            <p:ph type="subTitle" idx="1"/>
          </p:nvPr>
        </p:nvSpPr>
        <p:spPr>
          <a:xfrm>
            <a:off x="7273158" y="5289331"/>
            <a:ext cx="4813738" cy="606973"/>
          </a:xfrm>
          <a:prstGeom prst="rect">
            <a:avLst/>
          </a:prstGeom>
        </p:spPr>
        <p:txBody>
          <a:bodyPr spcFirstLastPara="1" wrap="square" lIns="91425" tIns="45700" rIns="91425" bIns="45700" anchor="t" anchorCtr="0">
            <a:noAutofit/>
          </a:bodyPr>
          <a:lstStyle/>
          <a:p>
            <a:pPr marL="0" lvl="0" indent="0" algn="ctr" rtl="0">
              <a:spcBef>
                <a:spcPts val="400"/>
              </a:spcBef>
              <a:spcAft>
                <a:spcPts val="0"/>
              </a:spcAft>
              <a:buNone/>
            </a:pPr>
            <a:r>
              <a:rPr lang="en-US" dirty="0">
                <a:solidFill>
                  <a:srgbClr val="545454"/>
                </a:solidFill>
              </a:rPr>
              <a:t>January</a:t>
            </a:r>
            <a:r>
              <a:rPr lang="en-US" noProof="0" dirty="0">
                <a:solidFill>
                  <a:srgbClr val="545454"/>
                </a:solidFill>
              </a:rPr>
              <a:t>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D1254-12E5-FE43-AC59-09DA89DEFCE7}"/>
              </a:ext>
            </a:extLst>
          </p:cNvPr>
          <p:cNvSpPr>
            <a:spLocks noGrp="1"/>
          </p:cNvSpPr>
          <p:nvPr>
            <p:ph type="title"/>
          </p:nvPr>
        </p:nvSpPr>
        <p:spPr/>
        <p:txBody>
          <a:bodyPr/>
          <a:lstStyle/>
          <a:p>
            <a:r>
              <a:rPr lang="en-US" dirty="0"/>
              <a:t>Web Properties Management Policy</a:t>
            </a:r>
          </a:p>
        </p:txBody>
      </p:sp>
      <p:sp>
        <p:nvSpPr>
          <p:cNvPr id="3" name="Text Placeholder 2">
            <a:extLst>
              <a:ext uri="{FF2B5EF4-FFF2-40B4-BE49-F238E27FC236}">
                <a16:creationId xmlns:a16="http://schemas.microsoft.com/office/drawing/2014/main" id="{8718826C-9C83-474F-9562-C4CB3333F519}"/>
              </a:ext>
            </a:extLst>
          </p:cNvPr>
          <p:cNvSpPr>
            <a:spLocks noGrp="1"/>
          </p:cNvSpPr>
          <p:nvPr>
            <p:ph type="body" idx="1"/>
          </p:nvPr>
        </p:nvSpPr>
        <p:spPr>
          <a:xfrm>
            <a:off x="612648" y="1397479"/>
            <a:ext cx="10972800" cy="4520241"/>
          </a:xfrm>
        </p:spPr>
        <p:txBody>
          <a:bodyPr/>
          <a:lstStyle/>
          <a:p>
            <a:pPr marL="114300" indent="0">
              <a:spcAft>
                <a:spcPts val="1200"/>
              </a:spcAft>
              <a:buNone/>
            </a:pPr>
            <a:r>
              <a:rPr lang="en-US" dirty="0"/>
              <a:t>University web properties should be</a:t>
            </a:r>
          </a:p>
          <a:p>
            <a:pPr>
              <a:spcBef>
                <a:spcPts val="0"/>
              </a:spcBef>
              <a:spcAft>
                <a:spcPts val="1200"/>
              </a:spcAft>
              <a:buFont typeface="+mj-lt"/>
              <a:buAutoNum type="arabicPeriod"/>
            </a:pPr>
            <a:r>
              <a:rPr lang="en-US" dirty="0"/>
              <a:t>Secure and maintained – expectations that CMSs, servers, and custom code be up-to-date</a:t>
            </a:r>
          </a:p>
          <a:p>
            <a:pPr>
              <a:spcBef>
                <a:spcPts val="0"/>
              </a:spcBef>
              <a:spcAft>
                <a:spcPts val="1200"/>
              </a:spcAft>
              <a:buFont typeface="+mj-lt"/>
              <a:buAutoNum type="arabicPeriod"/>
            </a:pPr>
            <a:r>
              <a:rPr lang="en-US" dirty="0"/>
              <a:t>Accessible – to all users, including users with disabilities</a:t>
            </a:r>
          </a:p>
          <a:p>
            <a:pPr>
              <a:spcBef>
                <a:spcPts val="0"/>
              </a:spcBef>
              <a:spcAft>
                <a:spcPts val="1200"/>
              </a:spcAft>
              <a:buFont typeface="+mj-lt"/>
              <a:buAutoNum type="arabicPeriod"/>
            </a:pPr>
            <a:r>
              <a:rPr lang="en-US" dirty="0"/>
              <a:t>Follow standards for domain names – where to apply for a domain name, guidelines for choosing a domain name (see websites.uchicago.edu)</a:t>
            </a:r>
          </a:p>
          <a:p>
            <a:pPr>
              <a:spcBef>
                <a:spcPts val="0"/>
              </a:spcBef>
              <a:spcAft>
                <a:spcPts val="1200"/>
              </a:spcAft>
              <a:buAutoNum type="arabicPeriod"/>
            </a:pPr>
            <a:r>
              <a:rPr lang="en-US" dirty="0"/>
              <a:t>Registered – via a short form asking for basic ownership, platform, hosting of the website (see websites.uchicago.edu)</a:t>
            </a:r>
          </a:p>
          <a:p>
            <a:pPr>
              <a:spcBef>
                <a:spcPts val="0"/>
              </a:spcBef>
              <a:spcAft>
                <a:spcPts val="1200"/>
              </a:spcAft>
              <a:buAutoNum type="arabicPeriod"/>
            </a:pPr>
            <a:endParaRPr lang="en-US" dirty="0"/>
          </a:p>
          <a:p>
            <a:pPr marL="114300" indent="0">
              <a:buNone/>
            </a:pPr>
            <a:endParaRPr lang="en-US" sz="1600" dirty="0"/>
          </a:p>
          <a:p>
            <a:pPr marL="114300" indent="0">
              <a:buNone/>
            </a:pPr>
            <a:endParaRPr lang="en-US" sz="1600" dirty="0"/>
          </a:p>
          <a:p>
            <a:pPr marL="114300" indent="0">
              <a:buNone/>
            </a:pPr>
            <a:endParaRPr lang="en-US" sz="1600" dirty="0"/>
          </a:p>
          <a:p>
            <a:pPr marL="114300" indent="0">
              <a:buNone/>
            </a:pPr>
            <a:r>
              <a:rPr lang="en-US" sz="1600" dirty="0"/>
              <a:t>The Chief Information Officer (CIO) is responsible for the Web Properties Management Policy. </a:t>
            </a:r>
          </a:p>
          <a:p>
            <a:pPr marL="114300" indent="0">
              <a:buNone/>
            </a:pPr>
            <a:endParaRPr lang="en-US" sz="2000" dirty="0"/>
          </a:p>
        </p:txBody>
      </p:sp>
    </p:spTree>
    <p:extLst>
      <p:ext uri="{BB962C8B-B14F-4D97-AF65-F5344CB8AC3E}">
        <p14:creationId xmlns:p14="http://schemas.microsoft.com/office/powerpoint/2010/main" val="1776312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8870D-EC42-6B40-A5A3-D7E6BF7927F9}"/>
              </a:ext>
            </a:extLst>
          </p:cNvPr>
          <p:cNvSpPr>
            <a:spLocks noGrp="1"/>
          </p:cNvSpPr>
          <p:nvPr>
            <p:ph type="title"/>
          </p:nvPr>
        </p:nvSpPr>
        <p:spPr/>
        <p:txBody>
          <a:bodyPr/>
          <a:lstStyle/>
          <a:p>
            <a:r>
              <a:rPr lang="en-US" dirty="0"/>
              <a:t>Digital Accessibility Policy</a:t>
            </a:r>
          </a:p>
        </p:txBody>
      </p:sp>
      <p:sp>
        <p:nvSpPr>
          <p:cNvPr id="3" name="Text Placeholder 2">
            <a:extLst>
              <a:ext uri="{FF2B5EF4-FFF2-40B4-BE49-F238E27FC236}">
                <a16:creationId xmlns:a16="http://schemas.microsoft.com/office/drawing/2014/main" id="{E2CADC88-AE65-BD4D-B097-07DFD1F30FD4}"/>
              </a:ext>
            </a:extLst>
          </p:cNvPr>
          <p:cNvSpPr>
            <a:spLocks noGrp="1"/>
          </p:cNvSpPr>
          <p:nvPr>
            <p:ph type="body" idx="1"/>
          </p:nvPr>
        </p:nvSpPr>
        <p:spPr>
          <a:xfrm>
            <a:off x="612648" y="1426127"/>
            <a:ext cx="10972800" cy="4502061"/>
          </a:xfrm>
        </p:spPr>
        <p:txBody>
          <a:bodyPr/>
          <a:lstStyle/>
          <a:p>
            <a:pPr marL="114300" lvl="0" indent="0">
              <a:spcBef>
                <a:spcPts val="0"/>
              </a:spcBef>
              <a:spcAft>
                <a:spcPts val="800"/>
              </a:spcAft>
              <a:buNone/>
            </a:pPr>
            <a:r>
              <a:rPr lang="en-US" dirty="0"/>
              <a:t>Summary Overview:</a:t>
            </a:r>
          </a:p>
          <a:p>
            <a:pPr lvl="0">
              <a:spcBef>
                <a:spcPts val="0"/>
              </a:spcBef>
              <a:spcAft>
                <a:spcPts val="800"/>
              </a:spcAft>
              <a:buFont typeface="+mj-lt"/>
              <a:buAutoNum type="arabicPeriod"/>
            </a:pPr>
            <a:r>
              <a:rPr lang="en-US" b="1" dirty="0"/>
              <a:t>New</a:t>
            </a:r>
            <a:r>
              <a:rPr lang="en-US" dirty="0"/>
              <a:t> web properties or those undergoing substantial </a:t>
            </a:r>
            <a:r>
              <a:rPr lang="en-US" b="1" dirty="0"/>
              <a:t>revisions or redesign </a:t>
            </a:r>
            <a:r>
              <a:rPr lang="en-US" dirty="0"/>
              <a:t>after September 1, 2021 are required to conform to the Standards.</a:t>
            </a:r>
          </a:p>
          <a:p>
            <a:pPr>
              <a:spcBef>
                <a:spcPts val="0"/>
              </a:spcBef>
              <a:spcAft>
                <a:spcPts val="800"/>
              </a:spcAft>
              <a:buFont typeface="+mj-lt"/>
              <a:buAutoNum type="arabicPeriod"/>
            </a:pPr>
            <a:r>
              <a:rPr lang="en-US" b="1" dirty="0"/>
              <a:t>New digital content </a:t>
            </a:r>
            <a:r>
              <a:rPr lang="en-US" dirty="0"/>
              <a:t>must</a:t>
            </a:r>
            <a:r>
              <a:rPr lang="en-US" b="1" dirty="0"/>
              <a:t> </a:t>
            </a:r>
            <a:r>
              <a:rPr lang="en-US" dirty="0"/>
              <a:t>conform to the Standards after September 1, 2021.</a:t>
            </a:r>
          </a:p>
          <a:p>
            <a:pPr>
              <a:spcBef>
                <a:spcPts val="0"/>
              </a:spcBef>
              <a:spcAft>
                <a:spcPts val="800"/>
              </a:spcAft>
              <a:buFont typeface="+mj-lt"/>
              <a:buAutoNum type="arabicPeriod"/>
            </a:pPr>
            <a:r>
              <a:rPr lang="en-US" dirty="0"/>
              <a:t>If an </a:t>
            </a:r>
            <a:r>
              <a:rPr lang="en-US" b="1" dirty="0"/>
              <a:t>existing</a:t>
            </a:r>
            <a:r>
              <a:rPr lang="en-US" dirty="0"/>
              <a:t> University Web Property will not undergo substantial revisions, redesign, or make use of new digital content for the foreseeable future, the site owner should use best efforts to make the Web Property conform to the Standards.</a:t>
            </a:r>
          </a:p>
          <a:p>
            <a:pPr>
              <a:spcBef>
                <a:spcPts val="0"/>
              </a:spcBef>
              <a:spcAft>
                <a:spcPts val="800"/>
              </a:spcAft>
              <a:buFont typeface="+mj-lt"/>
              <a:buAutoNum type="arabicPeriod"/>
            </a:pPr>
            <a:r>
              <a:rPr lang="en-US" dirty="0"/>
              <a:t>If the University receives a </a:t>
            </a:r>
            <a:r>
              <a:rPr lang="en-US" b="1" dirty="0"/>
              <a:t>request from an individual </a:t>
            </a:r>
            <a:r>
              <a:rPr lang="en-US" dirty="0"/>
              <a:t>who is unable to access content on a University web property for reasons of a disability, the site owner must, in a timely manner, either update the requested content to conform to the Standards, or make the content available in an alternative format.</a:t>
            </a:r>
          </a:p>
          <a:p>
            <a:pPr marL="114300" indent="0">
              <a:spcBef>
                <a:spcPts val="0"/>
              </a:spcBef>
              <a:buNone/>
            </a:pPr>
            <a:endParaRPr lang="en-US" dirty="0"/>
          </a:p>
          <a:p>
            <a:pPr marL="114300" indent="0">
              <a:spcBef>
                <a:spcPts val="0"/>
              </a:spcBef>
              <a:buNone/>
            </a:pPr>
            <a:r>
              <a:rPr lang="en-US" sz="1600" dirty="0"/>
              <a:t>The Associate Provost for Equal Opportunity Programs, ADA/504 Coordinator and the Chief Information Officer (CIO) have responsibility for the Digital Accessibility Policy.</a:t>
            </a:r>
            <a:endParaRPr lang="en-US" dirty="0"/>
          </a:p>
          <a:p>
            <a:pPr marL="114300" indent="0">
              <a:spcBef>
                <a:spcPts val="0"/>
              </a:spcBef>
              <a:spcAft>
                <a:spcPts val="1000"/>
              </a:spcAft>
              <a:buNone/>
            </a:pPr>
            <a:endParaRPr lang="en-US" dirty="0"/>
          </a:p>
          <a:p>
            <a:endParaRPr lang="en-US" dirty="0"/>
          </a:p>
        </p:txBody>
      </p:sp>
    </p:spTree>
    <p:extLst>
      <p:ext uri="{BB962C8B-B14F-4D97-AF65-F5344CB8AC3E}">
        <p14:creationId xmlns:p14="http://schemas.microsoft.com/office/powerpoint/2010/main" val="3395539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C4586-A895-E74B-A247-BD650BC367E5}"/>
              </a:ext>
            </a:extLst>
          </p:cNvPr>
          <p:cNvSpPr>
            <a:spLocks noGrp="1"/>
          </p:cNvSpPr>
          <p:nvPr>
            <p:ph type="title"/>
          </p:nvPr>
        </p:nvSpPr>
        <p:spPr/>
        <p:txBody>
          <a:bodyPr/>
          <a:lstStyle/>
          <a:p>
            <a:r>
              <a:rPr lang="en-US" dirty="0"/>
              <a:t>Do these policies apply to my website?</a:t>
            </a:r>
          </a:p>
        </p:txBody>
      </p:sp>
      <p:sp>
        <p:nvSpPr>
          <p:cNvPr id="3" name="Text Placeholder 2">
            <a:extLst>
              <a:ext uri="{FF2B5EF4-FFF2-40B4-BE49-F238E27FC236}">
                <a16:creationId xmlns:a16="http://schemas.microsoft.com/office/drawing/2014/main" id="{55915D2A-2E81-DB43-8C6E-1ACB3ED9C3FF}"/>
              </a:ext>
            </a:extLst>
          </p:cNvPr>
          <p:cNvSpPr>
            <a:spLocks noGrp="1"/>
          </p:cNvSpPr>
          <p:nvPr>
            <p:ph type="body" idx="1"/>
          </p:nvPr>
        </p:nvSpPr>
        <p:spPr>
          <a:xfrm>
            <a:off x="612648" y="1518557"/>
            <a:ext cx="10972800" cy="4168223"/>
          </a:xfrm>
        </p:spPr>
        <p:txBody>
          <a:bodyPr/>
          <a:lstStyle/>
          <a:p>
            <a:pPr marL="114300" indent="0">
              <a:buNone/>
            </a:pPr>
            <a:r>
              <a:rPr lang="en-US" dirty="0"/>
              <a:t>The policy applies to any </a:t>
            </a:r>
            <a:r>
              <a:rPr lang="en-US" b="1" dirty="0"/>
              <a:t>University Web Property,</a:t>
            </a:r>
            <a:r>
              <a:rPr lang="en-US" dirty="0"/>
              <a:t> that is, any website or web application “</a:t>
            </a:r>
            <a:r>
              <a:rPr lang="en-US" b="1" dirty="0"/>
              <a:t>owned or controlled by the University or operated by or on behalf of the University.”</a:t>
            </a:r>
          </a:p>
          <a:p>
            <a:pPr marL="114300" indent="0">
              <a:buNone/>
            </a:pPr>
            <a:endParaRPr lang="en-US" dirty="0"/>
          </a:p>
          <a:p>
            <a:pPr marL="114300" indent="0">
              <a:buNone/>
            </a:pPr>
            <a:r>
              <a:rPr lang="en-US" dirty="0"/>
              <a:t>Examples include:</a:t>
            </a:r>
            <a:br>
              <a:rPr lang="en-US" dirty="0"/>
            </a:br>
            <a:endParaRPr lang="en-US" dirty="0"/>
          </a:p>
          <a:p>
            <a:pPr fontAlgn="base"/>
            <a:r>
              <a:rPr lang="en-US" dirty="0"/>
              <a:t>A website </a:t>
            </a:r>
            <a:r>
              <a:rPr lang="en-US" b="1" dirty="0"/>
              <a:t>using a University domain name</a:t>
            </a:r>
            <a:r>
              <a:rPr lang="en-US" dirty="0"/>
              <a:t>, or a website </a:t>
            </a:r>
            <a:r>
              <a:rPr lang="en-US" b="1" dirty="0"/>
              <a:t>redirected from a University domain name</a:t>
            </a:r>
            <a:r>
              <a:rPr lang="en-US" dirty="0"/>
              <a:t>.</a:t>
            </a:r>
          </a:p>
          <a:p>
            <a:pPr fontAlgn="base"/>
            <a:r>
              <a:rPr lang="en-US" dirty="0"/>
              <a:t>A </a:t>
            </a:r>
            <a:r>
              <a:rPr lang="en-US" b="1" dirty="0"/>
              <a:t>website without a University domain name</a:t>
            </a:r>
            <a:r>
              <a:rPr lang="en-US" dirty="0"/>
              <a:t> (and is not redirected from a University domain name) </a:t>
            </a:r>
            <a:r>
              <a:rPr lang="en-US" b="1" dirty="0"/>
              <a:t>but:</a:t>
            </a:r>
          </a:p>
          <a:p>
            <a:pPr lvl="1" fontAlgn="base"/>
            <a:r>
              <a:rPr lang="en-US" b="1" dirty="0"/>
              <a:t>is used for University business</a:t>
            </a:r>
            <a:r>
              <a:rPr lang="en-US" dirty="0"/>
              <a:t>. University business includes, but is not exclusive to teaching, publishing research, marketing university events, university groups, research labs.  </a:t>
            </a:r>
          </a:p>
          <a:p>
            <a:pPr lvl="1" fontAlgn="base"/>
            <a:r>
              <a:rPr lang="en-US" b="1" dirty="0"/>
              <a:t>uses University branding and logos.</a:t>
            </a:r>
          </a:p>
          <a:p>
            <a:pPr marL="114300" indent="0">
              <a:buNone/>
            </a:pPr>
            <a:endParaRPr lang="en-US" dirty="0"/>
          </a:p>
        </p:txBody>
      </p:sp>
    </p:spTree>
    <p:extLst>
      <p:ext uri="{BB962C8B-B14F-4D97-AF65-F5344CB8AC3E}">
        <p14:creationId xmlns:p14="http://schemas.microsoft.com/office/powerpoint/2010/main" val="1564058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C4586-A895-E74B-A247-BD650BC367E5}"/>
              </a:ext>
            </a:extLst>
          </p:cNvPr>
          <p:cNvSpPr>
            <a:spLocks noGrp="1"/>
          </p:cNvSpPr>
          <p:nvPr>
            <p:ph type="title"/>
          </p:nvPr>
        </p:nvSpPr>
        <p:spPr/>
        <p:txBody>
          <a:bodyPr/>
          <a:lstStyle/>
          <a:p>
            <a:r>
              <a:rPr lang="en-US" dirty="0"/>
              <a:t>When do the policies not apply?</a:t>
            </a:r>
          </a:p>
        </p:txBody>
      </p:sp>
      <p:sp>
        <p:nvSpPr>
          <p:cNvPr id="3" name="Text Placeholder 2">
            <a:extLst>
              <a:ext uri="{FF2B5EF4-FFF2-40B4-BE49-F238E27FC236}">
                <a16:creationId xmlns:a16="http://schemas.microsoft.com/office/drawing/2014/main" id="{55915D2A-2E81-DB43-8C6E-1ACB3ED9C3FF}"/>
              </a:ext>
            </a:extLst>
          </p:cNvPr>
          <p:cNvSpPr>
            <a:spLocks noGrp="1"/>
          </p:cNvSpPr>
          <p:nvPr>
            <p:ph type="body" idx="1"/>
          </p:nvPr>
        </p:nvSpPr>
        <p:spPr>
          <a:xfrm>
            <a:off x="612648" y="1594131"/>
            <a:ext cx="10972800" cy="4092649"/>
          </a:xfrm>
        </p:spPr>
        <p:txBody>
          <a:bodyPr/>
          <a:lstStyle/>
          <a:p>
            <a:pPr marL="114300" indent="0">
              <a:buNone/>
            </a:pPr>
            <a:r>
              <a:rPr lang="en-US" dirty="0"/>
              <a:t>The policies may not apply to some web properties, even if they reference the University. Examples include:</a:t>
            </a:r>
          </a:p>
          <a:p>
            <a:pPr marL="114300" indent="0">
              <a:buNone/>
            </a:pPr>
            <a:endParaRPr lang="en-US" dirty="0"/>
          </a:p>
          <a:p>
            <a:pPr marL="114300" indent="0">
              <a:buNone/>
            </a:pPr>
            <a:r>
              <a:rPr lang="en-US" b="1" dirty="0"/>
              <a:t>A website without a University domain name that does no University business or bears University logos </a:t>
            </a:r>
            <a:r>
              <a:rPr lang="en-US" dirty="0"/>
              <a:t>(e.g., </a:t>
            </a:r>
            <a:r>
              <a:rPr lang="en-US" dirty="0" err="1"/>
              <a:t>professorswebsite.wix.com</a:t>
            </a:r>
            <a:r>
              <a:rPr lang="en-US" dirty="0"/>
              <a:t> site with no branding, only CVs, photos, blog).</a:t>
            </a:r>
          </a:p>
          <a:p>
            <a:pPr marL="114300" indent="0">
              <a:buNone/>
            </a:pPr>
            <a:endParaRPr lang="en-US" dirty="0"/>
          </a:p>
          <a:p>
            <a:pPr marL="114300" indent="0">
              <a:buNone/>
            </a:pPr>
            <a:r>
              <a:rPr lang="en-US" dirty="0"/>
              <a:t>If a web property is not subject to the University policies, site owners should still ensure that the property is accessible, secure, and maintained. These practices benefit the owners and reduce risk to reputation and security.</a:t>
            </a:r>
            <a:br>
              <a:rPr lang="en-US" dirty="0"/>
            </a:br>
            <a:br>
              <a:rPr lang="en-US" dirty="0"/>
            </a:br>
            <a:r>
              <a:rPr lang="en-US" dirty="0"/>
              <a:t>If you have questions about the policy, please contact webhelp@uchicago.edu.</a:t>
            </a:r>
          </a:p>
        </p:txBody>
      </p:sp>
    </p:spTree>
    <p:extLst>
      <p:ext uri="{BB962C8B-B14F-4D97-AF65-F5344CB8AC3E}">
        <p14:creationId xmlns:p14="http://schemas.microsoft.com/office/powerpoint/2010/main" val="604490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C2419F-F187-3D49-9E51-5A36DBD1A207}"/>
              </a:ext>
            </a:extLst>
          </p:cNvPr>
          <p:cNvSpPr>
            <a:spLocks noGrp="1"/>
          </p:cNvSpPr>
          <p:nvPr>
            <p:ph type="ctrTitle"/>
          </p:nvPr>
        </p:nvSpPr>
        <p:spPr>
          <a:xfrm>
            <a:off x="914400" y="2130451"/>
            <a:ext cx="10363200" cy="1298549"/>
          </a:xfrm>
        </p:spPr>
        <p:txBody>
          <a:bodyPr/>
          <a:lstStyle/>
          <a:p>
            <a:r>
              <a:rPr lang="en-US" dirty="0">
                <a:solidFill>
                  <a:schemeClr val="tx1"/>
                </a:solidFill>
              </a:rPr>
              <a:t>Security and Maintenance</a:t>
            </a:r>
            <a:br>
              <a:rPr lang="en-US" dirty="0">
                <a:solidFill>
                  <a:schemeClr val="tx1"/>
                </a:solidFill>
              </a:rPr>
            </a:br>
            <a:r>
              <a:rPr lang="en-US" dirty="0">
                <a:solidFill>
                  <a:schemeClr val="tx1"/>
                </a:solidFill>
              </a:rPr>
              <a:t>Fundamentals</a:t>
            </a:r>
          </a:p>
        </p:txBody>
      </p:sp>
    </p:spTree>
    <p:extLst>
      <p:ext uri="{BB962C8B-B14F-4D97-AF65-F5344CB8AC3E}">
        <p14:creationId xmlns:p14="http://schemas.microsoft.com/office/powerpoint/2010/main" val="1466776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BBE3E-6C75-8149-BD64-E9521294F4DA}"/>
              </a:ext>
            </a:extLst>
          </p:cNvPr>
          <p:cNvSpPr>
            <a:spLocks noGrp="1"/>
          </p:cNvSpPr>
          <p:nvPr>
            <p:ph type="title"/>
          </p:nvPr>
        </p:nvSpPr>
        <p:spPr/>
        <p:txBody>
          <a:bodyPr/>
          <a:lstStyle/>
          <a:p>
            <a:r>
              <a:rPr lang="en-US" dirty="0"/>
              <a:t>What makes a secure web property?</a:t>
            </a:r>
          </a:p>
        </p:txBody>
      </p:sp>
      <p:sp>
        <p:nvSpPr>
          <p:cNvPr id="3" name="Text Placeholder 2">
            <a:extLst>
              <a:ext uri="{FF2B5EF4-FFF2-40B4-BE49-F238E27FC236}">
                <a16:creationId xmlns:a16="http://schemas.microsoft.com/office/drawing/2014/main" id="{A20E1812-EAD7-9C4E-A3BA-5A38C1F78C18}"/>
              </a:ext>
            </a:extLst>
          </p:cNvPr>
          <p:cNvSpPr>
            <a:spLocks noGrp="1"/>
          </p:cNvSpPr>
          <p:nvPr>
            <p:ph type="body" idx="1"/>
          </p:nvPr>
        </p:nvSpPr>
        <p:spPr>
          <a:xfrm>
            <a:off x="609600" y="1307939"/>
            <a:ext cx="10972800" cy="4548851"/>
          </a:xfrm>
        </p:spPr>
        <p:txBody>
          <a:bodyPr/>
          <a:lstStyle/>
          <a:p>
            <a:pPr>
              <a:buFont typeface="+mj-lt"/>
              <a:buAutoNum type="arabicPeriod"/>
            </a:pPr>
            <a:r>
              <a:rPr lang="en-US" dirty="0"/>
              <a:t>Current and supported technologies</a:t>
            </a:r>
          </a:p>
          <a:p>
            <a:pPr lvl="1"/>
            <a:r>
              <a:rPr lang="en-US" dirty="0"/>
              <a:t>When upgrading technologies or starting a new project, </a:t>
            </a:r>
            <a:r>
              <a:rPr lang="en-US" b="1" dirty="0"/>
              <a:t>be sure to only use supported and up-to-date software that is actively receiving security patches </a:t>
            </a:r>
            <a:r>
              <a:rPr lang="en-US" dirty="0"/>
              <a:t>by an established, reputable vendor (e.g., Microsoft, Oracle) or open-source community (e.g., Drupal, WordPress). </a:t>
            </a:r>
          </a:p>
          <a:p>
            <a:pPr>
              <a:spcBef>
                <a:spcPts val="960"/>
              </a:spcBef>
              <a:buFont typeface="+mj-lt"/>
              <a:buAutoNum type="arabicPeriod"/>
            </a:pPr>
            <a:r>
              <a:rPr lang="en-US" dirty="0"/>
              <a:t>Security updates</a:t>
            </a:r>
          </a:p>
          <a:p>
            <a:pPr lvl="1"/>
            <a:r>
              <a:rPr lang="en-US" b="1" dirty="0"/>
              <a:t>Critical patches </a:t>
            </a:r>
            <a:r>
              <a:rPr lang="en-US" dirty="0"/>
              <a:t>must be applied within 30 days. All other patches must be applied within 90 days.</a:t>
            </a:r>
          </a:p>
          <a:p>
            <a:pPr>
              <a:spcBef>
                <a:spcPts val="960"/>
              </a:spcBef>
              <a:buFont typeface="+mj-lt"/>
              <a:buAutoNum type="arabicPeriod"/>
            </a:pPr>
            <a:r>
              <a:rPr lang="en-US" dirty="0"/>
              <a:t>Secure development practices</a:t>
            </a:r>
          </a:p>
          <a:p>
            <a:pPr lvl="1"/>
            <a:r>
              <a:rPr lang="en-US" dirty="0"/>
              <a:t>If a site includes web applications, it must address common security issues as outlined by the </a:t>
            </a:r>
            <a:r>
              <a:rPr lang="en-US" dirty="0">
                <a:solidFill>
                  <a:srgbClr val="8E0F00"/>
                </a:solidFill>
                <a:hlinkClick r:id="rId3">
                  <a:extLst>
                    <a:ext uri="{A12FA001-AC4F-418D-AE19-62706E023703}">
                      <ahyp:hlinkClr xmlns:ahyp="http://schemas.microsoft.com/office/drawing/2018/hyperlinkcolor" val="tx"/>
                    </a:ext>
                  </a:extLst>
                </a:hlinkClick>
              </a:rPr>
              <a:t>Open Web Application Security Project (OWASP) Top Ten Project</a:t>
            </a:r>
            <a:r>
              <a:rPr lang="en-US" dirty="0"/>
              <a:t> and follow industry-accepted secure coding practices.</a:t>
            </a:r>
          </a:p>
          <a:p>
            <a:pPr>
              <a:spcBef>
                <a:spcPts val="960"/>
              </a:spcBef>
              <a:buFont typeface="+mj-lt"/>
              <a:buAutoNum type="arabicPeriod"/>
            </a:pPr>
            <a:r>
              <a:rPr lang="en-US" dirty="0"/>
              <a:t>Electronic payments and Payment Card Industry (PCI) compliance</a:t>
            </a:r>
          </a:p>
          <a:p>
            <a:pPr lvl="1"/>
            <a:r>
              <a:rPr lang="en-US" dirty="0"/>
              <a:t>If a site will </a:t>
            </a:r>
            <a:r>
              <a:rPr lang="en-US" dirty="0">
                <a:solidFill>
                  <a:srgbClr val="8E0F00"/>
                </a:solidFill>
                <a:hlinkClick r:id="rId4">
                  <a:extLst>
                    <a:ext uri="{A12FA001-AC4F-418D-AE19-62706E023703}">
                      <ahyp:hlinkClr xmlns:ahyp="http://schemas.microsoft.com/office/drawing/2018/hyperlinkcolor" val="tx"/>
                    </a:ext>
                  </a:extLst>
                </a:hlinkClick>
              </a:rPr>
              <a:t>accept electronic payments</a:t>
            </a:r>
            <a:r>
              <a:rPr lang="en-US" dirty="0"/>
              <a:t>, the site owner must work with the Bursar’s office to receive approval.</a:t>
            </a:r>
          </a:p>
        </p:txBody>
      </p:sp>
    </p:spTree>
    <p:extLst>
      <p:ext uri="{BB962C8B-B14F-4D97-AF65-F5344CB8AC3E}">
        <p14:creationId xmlns:p14="http://schemas.microsoft.com/office/powerpoint/2010/main" val="3565550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00D40-4856-2D47-9DAD-E295F99C33BB}"/>
              </a:ext>
            </a:extLst>
          </p:cNvPr>
          <p:cNvSpPr>
            <a:spLocks noGrp="1"/>
          </p:cNvSpPr>
          <p:nvPr>
            <p:ph type="title"/>
          </p:nvPr>
        </p:nvSpPr>
        <p:spPr/>
        <p:txBody>
          <a:bodyPr/>
          <a:lstStyle/>
          <a:p>
            <a:r>
              <a:rPr lang="en-US" dirty="0"/>
              <a:t>What do website owners need to do to comply?</a:t>
            </a:r>
          </a:p>
        </p:txBody>
      </p:sp>
      <p:sp>
        <p:nvSpPr>
          <p:cNvPr id="3" name="Text Placeholder 2">
            <a:extLst>
              <a:ext uri="{FF2B5EF4-FFF2-40B4-BE49-F238E27FC236}">
                <a16:creationId xmlns:a16="http://schemas.microsoft.com/office/drawing/2014/main" id="{1644FB36-2031-414D-93E0-2E4AA247A432}"/>
              </a:ext>
            </a:extLst>
          </p:cNvPr>
          <p:cNvSpPr>
            <a:spLocks noGrp="1"/>
          </p:cNvSpPr>
          <p:nvPr>
            <p:ph type="body" idx="1"/>
          </p:nvPr>
        </p:nvSpPr>
        <p:spPr/>
        <p:txBody>
          <a:bodyPr/>
          <a:lstStyle/>
          <a:p>
            <a:pPr>
              <a:spcBef>
                <a:spcPts val="0"/>
              </a:spcBef>
              <a:spcAft>
                <a:spcPts val="1400"/>
              </a:spcAft>
            </a:pPr>
            <a:r>
              <a:rPr lang="en-US" dirty="0"/>
              <a:t>When buying a product or developing a new web property, </a:t>
            </a:r>
            <a:r>
              <a:rPr lang="en-US" b="1" dirty="0"/>
              <a:t>have a plan to maintain it going forward</a:t>
            </a:r>
            <a:r>
              <a:rPr lang="en-US" dirty="0"/>
              <a:t>. Budgets may be required for patches, maintenance, or other requirements.</a:t>
            </a:r>
          </a:p>
          <a:p>
            <a:pPr>
              <a:spcBef>
                <a:spcPts val="0"/>
              </a:spcBef>
              <a:spcAft>
                <a:spcPts val="1400"/>
              </a:spcAft>
            </a:pPr>
            <a:r>
              <a:rPr lang="en-US" dirty="0"/>
              <a:t>Understand who “owns” a web property – what happens if the website manager changes jobs or leaves the University?</a:t>
            </a:r>
          </a:p>
          <a:p>
            <a:pPr>
              <a:spcBef>
                <a:spcPts val="0"/>
              </a:spcBef>
              <a:spcAft>
                <a:spcPts val="1400"/>
              </a:spcAft>
            </a:pPr>
            <a:r>
              <a:rPr lang="en-US" dirty="0"/>
              <a:t>Be prepared to take quick action if there is a security issue and stay connected with your local technology team.</a:t>
            </a:r>
          </a:p>
          <a:p>
            <a:pPr>
              <a:spcBef>
                <a:spcPts val="0"/>
              </a:spcBef>
              <a:spcAft>
                <a:spcPts val="1400"/>
              </a:spcAft>
            </a:pPr>
            <a:r>
              <a:rPr lang="en-US" dirty="0"/>
              <a:t>Keeping a website secure is a continuous process.</a:t>
            </a:r>
          </a:p>
          <a:p>
            <a:pPr>
              <a:spcBef>
                <a:spcPts val="0"/>
              </a:spcBef>
              <a:spcAft>
                <a:spcPts val="1400"/>
              </a:spcAft>
            </a:pPr>
            <a:r>
              <a:rPr lang="en-US" dirty="0"/>
              <a:t>For security questions, please contact your local technology teams or the University Information Security team at </a:t>
            </a:r>
            <a:r>
              <a:rPr lang="en-US" dirty="0">
                <a:solidFill>
                  <a:srgbClr val="8E0F00"/>
                </a:solidFill>
                <a:hlinkClick r:id="rId3">
                  <a:extLst>
                    <a:ext uri="{A12FA001-AC4F-418D-AE19-62706E023703}">
                      <ahyp:hlinkClr xmlns:ahyp="http://schemas.microsoft.com/office/drawing/2018/hyperlinkcolor" val="tx"/>
                    </a:ext>
                  </a:extLst>
                </a:hlinkClick>
              </a:rPr>
              <a:t>security@uchicago.edu</a:t>
            </a:r>
            <a:r>
              <a:rPr lang="en-US" dirty="0"/>
              <a:t> or 773.702.CERT.</a:t>
            </a:r>
          </a:p>
        </p:txBody>
      </p:sp>
    </p:spTree>
    <p:extLst>
      <p:ext uri="{BB962C8B-B14F-4D97-AF65-F5344CB8AC3E}">
        <p14:creationId xmlns:p14="http://schemas.microsoft.com/office/powerpoint/2010/main" val="1415645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C2419F-F187-3D49-9E51-5A36DBD1A207}"/>
              </a:ext>
            </a:extLst>
          </p:cNvPr>
          <p:cNvSpPr>
            <a:spLocks noGrp="1"/>
          </p:cNvSpPr>
          <p:nvPr>
            <p:ph type="ctrTitle"/>
          </p:nvPr>
        </p:nvSpPr>
        <p:spPr>
          <a:xfrm>
            <a:off x="914400" y="2130451"/>
            <a:ext cx="10363200" cy="1298549"/>
          </a:xfrm>
        </p:spPr>
        <p:txBody>
          <a:bodyPr/>
          <a:lstStyle/>
          <a:p>
            <a:r>
              <a:rPr lang="en-US" dirty="0">
                <a:solidFill>
                  <a:schemeClr val="tx1"/>
                </a:solidFill>
              </a:rPr>
              <a:t>Digital Accessibility</a:t>
            </a:r>
            <a:br>
              <a:rPr lang="en-US" dirty="0">
                <a:solidFill>
                  <a:schemeClr val="tx1"/>
                </a:solidFill>
              </a:rPr>
            </a:br>
            <a:r>
              <a:rPr lang="en-US" dirty="0">
                <a:solidFill>
                  <a:schemeClr val="tx1"/>
                </a:solidFill>
              </a:rPr>
              <a:t>Fundamentals</a:t>
            </a:r>
          </a:p>
        </p:txBody>
      </p:sp>
    </p:spTree>
    <p:extLst>
      <p:ext uri="{BB962C8B-B14F-4D97-AF65-F5344CB8AC3E}">
        <p14:creationId xmlns:p14="http://schemas.microsoft.com/office/powerpoint/2010/main" val="3642150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53574-1E90-3B46-B92C-53D6242C3ED7}"/>
              </a:ext>
            </a:extLst>
          </p:cNvPr>
          <p:cNvSpPr>
            <a:spLocks noGrp="1"/>
          </p:cNvSpPr>
          <p:nvPr>
            <p:ph type="title"/>
          </p:nvPr>
        </p:nvSpPr>
        <p:spPr/>
        <p:txBody>
          <a:bodyPr/>
          <a:lstStyle/>
          <a:p>
            <a:r>
              <a:rPr lang="en-US" dirty="0"/>
              <a:t>Who is impacted if content is not accessible?</a:t>
            </a:r>
          </a:p>
        </p:txBody>
      </p:sp>
      <p:sp>
        <p:nvSpPr>
          <p:cNvPr id="3" name="Text Placeholder 2">
            <a:extLst>
              <a:ext uri="{FF2B5EF4-FFF2-40B4-BE49-F238E27FC236}">
                <a16:creationId xmlns:a16="http://schemas.microsoft.com/office/drawing/2014/main" id="{0E03ADDE-E34B-BE4D-A4CC-8D94B942921D}"/>
              </a:ext>
            </a:extLst>
          </p:cNvPr>
          <p:cNvSpPr>
            <a:spLocks noGrp="1"/>
          </p:cNvSpPr>
          <p:nvPr>
            <p:ph type="body" idx="1"/>
          </p:nvPr>
        </p:nvSpPr>
        <p:spPr>
          <a:xfrm>
            <a:off x="612648" y="1468073"/>
            <a:ext cx="5067341" cy="4308260"/>
          </a:xfrm>
        </p:spPr>
        <p:txBody>
          <a:bodyPr/>
          <a:lstStyle/>
          <a:p>
            <a:pPr marL="114300" indent="0">
              <a:spcAft>
                <a:spcPts val="800"/>
              </a:spcAft>
              <a:buNone/>
            </a:pPr>
            <a:r>
              <a:rPr lang="en-US" dirty="0"/>
              <a:t>Users with </a:t>
            </a:r>
            <a:r>
              <a:rPr lang="en-US" b="1" dirty="0"/>
              <a:t>disabilities</a:t>
            </a:r>
            <a:r>
              <a:rPr lang="en-US" dirty="0"/>
              <a:t>:</a:t>
            </a:r>
          </a:p>
          <a:p>
            <a:r>
              <a:rPr lang="en-US" dirty="0"/>
              <a:t>Auditory</a:t>
            </a:r>
          </a:p>
          <a:p>
            <a:pPr lvl="1"/>
            <a:r>
              <a:rPr lang="en-US" dirty="0"/>
              <a:t>deafness, hard of hearing</a:t>
            </a:r>
          </a:p>
          <a:p>
            <a:r>
              <a:rPr lang="en-US" dirty="0"/>
              <a:t>Cognitive</a:t>
            </a:r>
          </a:p>
          <a:p>
            <a:pPr lvl="1"/>
            <a:r>
              <a:rPr lang="en-US" dirty="0"/>
              <a:t>Dyslexia, attention deficit disorder</a:t>
            </a:r>
          </a:p>
          <a:p>
            <a:r>
              <a:rPr lang="en-US" dirty="0"/>
              <a:t>Motor</a:t>
            </a:r>
          </a:p>
          <a:p>
            <a:pPr lvl="1"/>
            <a:r>
              <a:rPr lang="en-US" dirty="0"/>
              <a:t>arthritis, muscular dystrophy</a:t>
            </a:r>
          </a:p>
          <a:p>
            <a:r>
              <a:rPr lang="en-US" dirty="0"/>
              <a:t>Neurological</a:t>
            </a:r>
          </a:p>
          <a:p>
            <a:pPr lvl="1"/>
            <a:r>
              <a:rPr lang="en-US" dirty="0"/>
              <a:t>epilepsy, migraines</a:t>
            </a:r>
          </a:p>
          <a:p>
            <a:r>
              <a:rPr lang="en-US" dirty="0"/>
              <a:t>Speech impairment</a:t>
            </a:r>
          </a:p>
          <a:p>
            <a:r>
              <a:rPr lang="en-US" dirty="0"/>
              <a:t>Visual</a:t>
            </a:r>
          </a:p>
          <a:p>
            <a:pPr lvl="1"/>
            <a:r>
              <a:rPr lang="en-US" dirty="0"/>
              <a:t>blind, visually impaired, color blind</a:t>
            </a:r>
          </a:p>
        </p:txBody>
      </p:sp>
      <p:sp>
        <p:nvSpPr>
          <p:cNvPr id="5" name="Text Placeholder 2">
            <a:extLst>
              <a:ext uri="{FF2B5EF4-FFF2-40B4-BE49-F238E27FC236}">
                <a16:creationId xmlns:a16="http://schemas.microsoft.com/office/drawing/2014/main" id="{56273773-2B52-7840-AEAC-B47CEA34163C}"/>
              </a:ext>
            </a:extLst>
          </p:cNvPr>
          <p:cNvSpPr txBox="1">
            <a:spLocks/>
          </p:cNvSpPr>
          <p:nvPr/>
        </p:nvSpPr>
        <p:spPr>
          <a:xfrm>
            <a:off x="5968314" y="1468073"/>
            <a:ext cx="5611038" cy="4308260"/>
          </a:xfrm>
          <a:prstGeom prst="rect">
            <a:avLst/>
          </a:prstGeom>
          <a:noFill/>
          <a:ln>
            <a:noFill/>
          </a:ln>
        </p:spPr>
        <p:txBody>
          <a:bodyPr spcFirstLastPara="1" vert="horz" wrap="square" lIns="91425" tIns="45700" rIns="91425" bIns="45700" rtlCol="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114300" indent="0">
              <a:spcBef>
                <a:spcPts val="0"/>
              </a:spcBef>
              <a:spcAft>
                <a:spcPts val="800"/>
              </a:spcAft>
              <a:buNone/>
            </a:pPr>
            <a:r>
              <a:rPr lang="en-US" dirty="0"/>
              <a:t>Other users:</a:t>
            </a:r>
          </a:p>
          <a:p>
            <a:pPr>
              <a:spcBef>
                <a:spcPts val="960"/>
              </a:spcBef>
            </a:pPr>
            <a:r>
              <a:rPr lang="en-US" dirty="0"/>
              <a:t>People utilizing </a:t>
            </a:r>
            <a:r>
              <a:rPr lang="en-US" b="1" dirty="0"/>
              <a:t>various screen sizes</a:t>
            </a:r>
            <a:r>
              <a:rPr lang="en-US" dirty="0"/>
              <a:t>, sometimes with a fixed view</a:t>
            </a:r>
          </a:p>
          <a:p>
            <a:pPr>
              <a:spcBef>
                <a:spcPts val="960"/>
              </a:spcBef>
            </a:pPr>
            <a:r>
              <a:rPr lang="en-US" b="1" dirty="0"/>
              <a:t>Older people </a:t>
            </a:r>
            <a:r>
              <a:rPr lang="en-US" dirty="0"/>
              <a:t>with changing abilities</a:t>
            </a:r>
          </a:p>
          <a:p>
            <a:pPr>
              <a:spcBef>
                <a:spcPts val="960"/>
              </a:spcBef>
            </a:pPr>
            <a:r>
              <a:rPr lang="en-US" dirty="0"/>
              <a:t>Users with </a:t>
            </a:r>
            <a:r>
              <a:rPr lang="en-US" b="1" dirty="0"/>
              <a:t>temporary</a:t>
            </a:r>
            <a:r>
              <a:rPr lang="en-US" dirty="0"/>
              <a:t> disabilities</a:t>
            </a:r>
          </a:p>
          <a:p>
            <a:pPr lvl="1">
              <a:spcBef>
                <a:spcPts val="960"/>
              </a:spcBef>
            </a:pPr>
            <a:r>
              <a:rPr lang="en-US" dirty="0"/>
              <a:t>a broken arm or eye surgery</a:t>
            </a:r>
          </a:p>
          <a:p>
            <a:pPr>
              <a:spcBef>
                <a:spcPts val="960"/>
              </a:spcBef>
            </a:pPr>
            <a:r>
              <a:rPr lang="en-US" dirty="0"/>
              <a:t>People with </a:t>
            </a:r>
            <a:r>
              <a:rPr lang="en-US" b="1" dirty="0"/>
              <a:t>situational</a:t>
            </a:r>
            <a:r>
              <a:rPr lang="en-US" dirty="0"/>
              <a:t> limitations</a:t>
            </a:r>
          </a:p>
          <a:p>
            <a:pPr lvl="1">
              <a:spcBef>
                <a:spcPts val="960"/>
              </a:spcBef>
            </a:pPr>
            <a:r>
              <a:rPr lang="en-US" dirty="0"/>
              <a:t>in the bright sunlight or a loud environment</a:t>
            </a:r>
          </a:p>
          <a:p>
            <a:pPr>
              <a:spcBef>
                <a:spcPts val="960"/>
              </a:spcBef>
            </a:pPr>
            <a:r>
              <a:rPr lang="en-US" dirty="0"/>
              <a:t>Users with </a:t>
            </a:r>
            <a:r>
              <a:rPr lang="en-US" b="1" dirty="0"/>
              <a:t>slow internet </a:t>
            </a:r>
            <a:r>
              <a:rPr lang="en-US" dirty="0"/>
              <a:t>connections</a:t>
            </a:r>
          </a:p>
          <a:p>
            <a:pPr>
              <a:spcBef>
                <a:spcPts val="960"/>
              </a:spcBef>
            </a:pPr>
            <a:r>
              <a:rPr lang="en-US" dirty="0"/>
              <a:t>Anyone using </a:t>
            </a:r>
            <a:r>
              <a:rPr lang="en-US" b="1" dirty="0"/>
              <a:t>assistive technology </a:t>
            </a:r>
            <a:r>
              <a:rPr lang="en-US" dirty="0"/>
              <a:t>like a screen reader</a:t>
            </a:r>
          </a:p>
        </p:txBody>
      </p:sp>
    </p:spTree>
    <p:extLst>
      <p:ext uri="{BB962C8B-B14F-4D97-AF65-F5344CB8AC3E}">
        <p14:creationId xmlns:p14="http://schemas.microsoft.com/office/powerpoint/2010/main" val="2148634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8FCC3-DC15-2847-AD72-AB6167E99D35}"/>
              </a:ext>
            </a:extLst>
          </p:cNvPr>
          <p:cNvSpPr>
            <a:spLocks noGrp="1"/>
          </p:cNvSpPr>
          <p:nvPr>
            <p:ph type="title"/>
          </p:nvPr>
        </p:nvSpPr>
        <p:spPr/>
        <p:txBody>
          <a:bodyPr/>
          <a:lstStyle/>
          <a:p>
            <a:r>
              <a:rPr lang="en-US" dirty="0"/>
              <a:t>Disabilities by the numbers</a:t>
            </a:r>
          </a:p>
        </p:txBody>
      </p:sp>
      <p:sp>
        <p:nvSpPr>
          <p:cNvPr id="5" name="Text Placeholder 4">
            <a:extLst>
              <a:ext uri="{FF2B5EF4-FFF2-40B4-BE49-F238E27FC236}">
                <a16:creationId xmlns:a16="http://schemas.microsoft.com/office/drawing/2014/main" id="{4D547A3C-D73C-8D4C-85A8-F1D815833CF9}"/>
              </a:ext>
            </a:extLst>
          </p:cNvPr>
          <p:cNvSpPr txBox="1">
            <a:spLocks noGrp="1"/>
          </p:cNvSpPr>
          <p:nvPr>
            <p:ph type="body" idx="1"/>
          </p:nvPr>
        </p:nvSpPr>
        <p:spPr>
          <a:xfrm>
            <a:off x="606551" y="1497240"/>
            <a:ext cx="5076619" cy="3549649"/>
          </a:xfrm>
          <a:prstGeom prst="rect">
            <a:avLst/>
          </a:prstGeom>
          <a:noFill/>
          <a:ln>
            <a:solidFill>
              <a:srgbClr val="C00000"/>
            </a:solidFill>
          </a:ln>
        </p:spPr>
        <p:txBody>
          <a:bodyPr wrap="square" rtlCol="0">
            <a:spAutoFit/>
          </a:bodyPr>
          <a:lstStyle/>
          <a:p>
            <a:pPr marL="114300" indent="0" algn="ctr">
              <a:buNone/>
            </a:pPr>
            <a:r>
              <a:rPr lang="en-US" b="1" dirty="0"/>
              <a:t>UChicago Disability Statistics</a:t>
            </a:r>
          </a:p>
          <a:p>
            <a:pPr marL="114300" indent="0">
              <a:buNone/>
            </a:pPr>
            <a:endParaRPr lang="en-US" dirty="0"/>
          </a:p>
          <a:p>
            <a:pPr marL="114300" indent="0">
              <a:spcBef>
                <a:spcPts val="0"/>
              </a:spcBef>
              <a:buNone/>
            </a:pPr>
            <a:r>
              <a:rPr lang="en-US" dirty="0"/>
              <a:t>Undergraduate</a:t>
            </a:r>
          </a:p>
          <a:p>
            <a:r>
              <a:rPr lang="en-US" dirty="0"/>
              <a:t>8% of students have registered a disability with Student Disability Services (SDS)</a:t>
            </a:r>
            <a:r>
              <a:rPr lang="en-US" baseline="30000" dirty="0"/>
              <a:t>1</a:t>
            </a:r>
          </a:p>
          <a:p>
            <a:r>
              <a:rPr lang="en-US" dirty="0"/>
              <a:t>18% self-identify as having a disability</a:t>
            </a:r>
            <a:r>
              <a:rPr lang="en-US" baseline="30000" dirty="0"/>
              <a:t>2</a:t>
            </a:r>
          </a:p>
          <a:p>
            <a:pPr marL="114300" indent="0">
              <a:buNone/>
            </a:pPr>
            <a:endParaRPr lang="en-US" dirty="0"/>
          </a:p>
          <a:p>
            <a:pPr marL="114300" indent="0">
              <a:buNone/>
            </a:pPr>
            <a:r>
              <a:rPr lang="en-US" dirty="0"/>
              <a:t>Grad/Professional</a:t>
            </a:r>
          </a:p>
          <a:p>
            <a:r>
              <a:rPr lang="en-US" dirty="0"/>
              <a:t>3% of students have registered a disability with SDS</a:t>
            </a:r>
            <a:r>
              <a:rPr lang="en-US" baseline="30000" dirty="0"/>
              <a:t>1</a:t>
            </a:r>
          </a:p>
          <a:p>
            <a:r>
              <a:rPr lang="en-US" dirty="0"/>
              <a:t>13% self-identify as having a disability</a:t>
            </a:r>
            <a:r>
              <a:rPr lang="en-US" baseline="30000" dirty="0"/>
              <a:t>2</a:t>
            </a:r>
          </a:p>
        </p:txBody>
      </p:sp>
      <p:sp>
        <p:nvSpPr>
          <p:cNvPr id="7" name="TextBox 6">
            <a:extLst>
              <a:ext uri="{FF2B5EF4-FFF2-40B4-BE49-F238E27FC236}">
                <a16:creationId xmlns:a16="http://schemas.microsoft.com/office/drawing/2014/main" id="{FEB628C8-0FEC-074D-A8A9-17ED9A2BB9F5}"/>
              </a:ext>
            </a:extLst>
          </p:cNvPr>
          <p:cNvSpPr txBox="1"/>
          <p:nvPr/>
        </p:nvSpPr>
        <p:spPr>
          <a:xfrm>
            <a:off x="606551" y="5222260"/>
            <a:ext cx="2952355" cy="523220"/>
          </a:xfrm>
          <a:prstGeom prst="rect">
            <a:avLst/>
          </a:prstGeom>
          <a:noFill/>
        </p:spPr>
        <p:txBody>
          <a:bodyPr wrap="square" rtlCol="0">
            <a:spAutoFit/>
          </a:bodyPr>
          <a:lstStyle/>
          <a:p>
            <a:r>
              <a:rPr lang="en-US" baseline="30000" dirty="0"/>
              <a:t>1 </a:t>
            </a:r>
            <a:r>
              <a:rPr lang="en-US" dirty="0"/>
              <a:t>UChicago data as of Spring 2019 </a:t>
            </a:r>
          </a:p>
          <a:p>
            <a:r>
              <a:rPr lang="en-US" baseline="30000" dirty="0"/>
              <a:t>2 </a:t>
            </a:r>
            <a:r>
              <a:rPr lang="en-US" dirty="0"/>
              <a:t>2016 Campus Climate Survey</a:t>
            </a:r>
          </a:p>
        </p:txBody>
      </p:sp>
      <p:sp>
        <p:nvSpPr>
          <p:cNvPr id="8" name="TextBox 7">
            <a:extLst>
              <a:ext uri="{FF2B5EF4-FFF2-40B4-BE49-F238E27FC236}">
                <a16:creationId xmlns:a16="http://schemas.microsoft.com/office/drawing/2014/main" id="{80DA975D-EE4F-8B44-B33C-B4D7B683905C}"/>
              </a:ext>
            </a:extLst>
          </p:cNvPr>
          <p:cNvSpPr txBox="1"/>
          <p:nvPr/>
        </p:nvSpPr>
        <p:spPr>
          <a:xfrm>
            <a:off x="6096000" y="1497240"/>
            <a:ext cx="5489448" cy="3554819"/>
          </a:xfrm>
          <a:prstGeom prst="rect">
            <a:avLst/>
          </a:prstGeom>
          <a:noFill/>
          <a:ln>
            <a:solidFill>
              <a:srgbClr val="C00000"/>
            </a:solidFill>
          </a:ln>
        </p:spPr>
        <p:txBody>
          <a:bodyPr wrap="square" rtlCol="0">
            <a:spAutoFit/>
          </a:bodyPr>
          <a:lstStyle/>
          <a:p>
            <a:pPr algn="ctr"/>
            <a:r>
              <a:rPr lang="en-US" sz="1800" b="1" dirty="0"/>
              <a:t>U.S. Disability Statistics</a:t>
            </a:r>
            <a:r>
              <a:rPr lang="en-US" sz="1800" baseline="30000" dirty="0"/>
              <a:t>3</a:t>
            </a:r>
          </a:p>
          <a:p>
            <a:endParaRPr lang="en-US" sz="1800" dirty="0"/>
          </a:p>
          <a:p>
            <a:pPr marL="285750" indent="-285750">
              <a:spcAft>
                <a:spcPts val="1800"/>
              </a:spcAft>
              <a:buFont typeface="Arial" panose="020B0604020202020204" pitchFamily="34" charset="0"/>
              <a:buChar char="•"/>
            </a:pPr>
            <a:r>
              <a:rPr lang="en-US" sz="1800" dirty="0"/>
              <a:t>1 in 5 people in the U.S. have a disability. </a:t>
            </a:r>
          </a:p>
          <a:p>
            <a:pPr marL="285750" indent="-285750">
              <a:spcAft>
                <a:spcPts val="1800"/>
              </a:spcAft>
              <a:buFont typeface="Arial" panose="020B0604020202020204" pitchFamily="34" charset="0"/>
              <a:buChar char="•"/>
            </a:pPr>
            <a:r>
              <a:rPr lang="en-US" sz="1800" dirty="0"/>
              <a:t>8.1 million people have some form of visual impairment, including 2 million who are blind or unable to see.</a:t>
            </a:r>
          </a:p>
          <a:p>
            <a:pPr marL="285750" indent="-285750">
              <a:spcAft>
                <a:spcPts val="1800"/>
              </a:spcAft>
              <a:buFont typeface="Arial" panose="020B0604020202020204" pitchFamily="34" charset="0"/>
              <a:buChar char="•"/>
            </a:pPr>
            <a:r>
              <a:rPr lang="en-US" sz="1800" dirty="0"/>
              <a:t>7.6 million people have difficulty hearing, including 1.1 million whose difficulty is severe.  </a:t>
            </a:r>
          </a:p>
          <a:p>
            <a:pPr marL="285750" indent="-285750">
              <a:spcAft>
                <a:spcPts val="1800"/>
              </a:spcAft>
              <a:buFont typeface="Arial" panose="020B0604020202020204" pitchFamily="34" charset="0"/>
              <a:buChar char="•"/>
            </a:pPr>
            <a:r>
              <a:rPr lang="en-US" sz="1800" dirty="0"/>
              <a:t>19.9 million people have difficulty lifting or grasping objects.</a:t>
            </a:r>
          </a:p>
        </p:txBody>
      </p:sp>
      <p:sp>
        <p:nvSpPr>
          <p:cNvPr id="9" name="TextBox 8">
            <a:extLst>
              <a:ext uri="{FF2B5EF4-FFF2-40B4-BE49-F238E27FC236}">
                <a16:creationId xmlns:a16="http://schemas.microsoft.com/office/drawing/2014/main" id="{DB8AA54B-6BFE-A146-A1DE-8F271834F820}"/>
              </a:ext>
            </a:extLst>
          </p:cNvPr>
          <p:cNvSpPr txBox="1"/>
          <p:nvPr/>
        </p:nvSpPr>
        <p:spPr>
          <a:xfrm>
            <a:off x="9655729" y="5222260"/>
            <a:ext cx="1929720" cy="307777"/>
          </a:xfrm>
          <a:prstGeom prst="rect">
            <a:avLst/>
          </a:prstGeom>
          <a:noFill/>
        </p:spPr>
        <p:txBody>
          <a:bodyPr wrap="square" rtlCol="0">
            <a:spAutoFit/>
          </a:bodyPr>
          <a:lstStyle/>
          <a:p>
            <a:r>
              <a:rPr lang="en-US" baseline="30000" dirty="0"/>
              <a:t>3 </a:t>
            </a:r>
            <a:r>
              <a:rPr lang="en-US" dirty="0"/>
              <a:t>U.S. Census 2010</a:t>
            </a:r>
          </a:p>
        </p:txBody>
      </p:sp>
    </p:spTree>
    <p:extLst>
      <p:ext uri="{BB962C8B-B14F-4D97-AF65-F5344CB8AC3E}">
        <p14:creationId xmlns:p14="http://schemas.microsoft.com/office/powerpoint/2010/main" val="1665460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B369C-02FB-5B4A-8B63-6524E1383B5A}"/>
              </a:ext>
            </a:extLst>
          </p:cNvPr>
          <p:cNvSpPr>
            <a:spLocks noGrp="1"/>
          </p:cNvSpPr>
          <p:nvPr>
            <p:ph type="title"/>
          </p:nvPr>
        </p:nvSpPr>
        <p:spPr/>
        <p:txBody>
          <a:bodyPr/>
          <a:lstStyle/>
          <a:p>
            <a:r>
              <a:rPr lang="en-US" dirty="0"/>
              <a:t>Presenters</a:t>
            </a:r>
          </a:p>
        </p:txBody>
      </p:sp>
      <p:sp>
        <p:nvSpPr>
          <p:cNvPr id="3" name="Text Placeholder 2">
            <a:extLst>
              <a:ext uri="{FF2B5EF4-FFF2-40B4-BE49-F238E27FC236}">
                <a16:creationId xmlns:a16="http://schemas.microsoft.com/office/drawing/2014/main" id="{D4BFA8B0-E6FB-B546-A9A1-3C34901BB98F}"/>
              </a:ext>
            </a:extLst>
          </p:cNvPr>
          <p:cNvSpPr>
            <a:spLocks noGrp="1"/>
          </p:cNvSpPr>
          <p:nvPr>
            <p:ph type="body" idx="1"/>
          </p:nvPr>
        </p:nvSpPr>
        <p:spPr/>
        <p:txBody>
          <a:bodyPr/>
          <a:lstStyle/>
          <a:p>
            <a:pPr fontAlgn="base"/>
            <a:r>
              <a:rPr lang="en-US" sz="2000" dirty="0"/>
              <a:t>Ben </a:t>
            </a:r>
            <a:r>
              <a:rPr lang="en-US" sz="2000" dirty="0" err="1"/>
              <a:t>Rissman</a:t>
            </a:r>
            <a:r>
              <a:rPr lang="en-US" sz="2000" dirty="0"/>
              <a:t>, Assistant Vice President, Digital Communications</a:t>
            </a:r>
          </a:p>
          <a:p>
            <a:pPr fontAlgn="base"/>
            <a:r>
              <a:rPr lang="en-US" sz="2000" dirty="0"/>
              <a:t>Liz Honig, Director, Office for Access and Equity</a:t>
            </a:r>
          </a:p>
          <a:p>
            <a:pPr fontAlgn="base"/>
            <a:r>
              <a:rPr lang="en-US" sz="2000" dirty="0"/>
              <a:t>Pat Kogos, Director, Digital Accessibility, IT Services</a:t>
            </a:r>
          </a:p>
          <a:p>
            <a:pPr fontAlgn="base"/>
            <a:r>
              <a:rPr lang="en-US" sz="2000" dirty="0"/>
              <a:t>Jason Edelstein, IT Risk and Compliance Program Manager, IT Services</a:t>
            </a:r>
          </a:p>
          <a:p>
            <a:pPr fontAlgn="base"/>
            <a:r>
              <a:rPr lang="en-US" sz="2000" dirty="0"/>
              <a:t>Cornelia Bailey, Director of Strategy and Relationships, IT Services</a:t>
            </a:r>
          </a:p>
          <a:p>
            <a:pPr marL="114300" indent="0">
              <a:buNone/>
            </a:pPr>
            <a:endParaRPr lang="en-US" dirty="0"/>
          </a:p>
        </p:txBody>
      </p:sp>
    </p:spTree>
    <p:extLst>
      <p:ext uri="{BB962C8B-B14F-4D97-AF65-F5344CB8AC3E}">
        <p14:creationId xmlns:p14="http://schemas.microsoft.com/office/powerpoint/2010/main" val="3995302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D1651-110D-A14A-A1A1-60CEF2D3AD41}"/>
              </a:ext>
            </a:extLst>
          </p:cNvPr>
          <p:cNvSpPr>
            <a:spLocks noGrp="1"/>
          </p:cNvSpPr>
          <p:nvPr>
            <p:ph type="title"/>
          </p:nvPr>
        </p:nvSpPr>
        <p:spPr/>
        <p:txBody>
          <a:bodyPr/>
          <a:lstStyle/>
          <a:p>
            <a:r>
              <a:rPr lang="en-US" dirty="0"/>
              <a:t>How do people with disabilities navigate websites?</a:t>
            </a:r>
          </a:p>
        </p:txBody>
      </p:sp>
      <p:sp>
        <p:nvSpPr>
          <p:cNvPr id="3" name="Text Placeholder 2">
            <a:extLst>
              <a:ext uri="{FF2B5EF4-FFF2-40B4-BE49-F238E27FC236}">
                <a16:creationId xmlns:a16="http://schemas.microsoft.com/office/drawing/2014/main" id="{CBBFDCA5-16D1-E247-B3D4-B4AD41BB9804}"/>
              </a:ext>
            </a:extLst>
          </p:cNvPr>
          <p:cNvSpPr>
            <a:spLocks noGrp="1"/>
          </p:cNvSpPr>
          <p:nvPr>
            <p:ph type="body" idx="1"/>
          </p:nvPr>
        </p:nvSpPr>
        <p:spPr>
          <a:xfrm>
            <a:off x="612648" y="1550020"/>
            <a:ext cx="10972800" cy="4136760"/>
          </a:xfrm>
        </p:spPr>
        <p:txBody>
          <a:bodyPr/>
          <a:lstStyle/>
          <a:p>
            <a:r>
              <a:rPr lang="en-US" dirty="0"/>
              <a:t>Users with disabilities often employ assistive technology to interact with digital content, including websites.</a:t>
            </a:r>
          </a:p>
          <a:p>
            <a:endParaRPr lang="en-US" dirty="0"/>
          </a:p>
          <a:p>
            <a:r>
              <a:rPr lang="en-US" dirty="0"/>
              <a:t>Examples of assistive technology:</a:t>
            </a:r>
          </a:p>
          <a:p>
            <a:pPr lvl="1"/>
            <a:r>
              <a:rPr lang="en-US" dirty="0"/>
              <a:t>Screen reader software</a:t>
            </a:r>
          </a:p>
          <a:p>
            <a:pPr lvl="1"/>
            <a:r>
              <a:rPr lang="en-US" dirty="0"/>
              <a:t>Pointing devices</a:t>
            </a:r>
          </a:p>
          <a:p>
            <a:pPr lvl="1"/>
            <a:r>
              <a:rPr lang="en-US" dirty="0"/>
              <a:t>Alternative keyboards</a:t>
            </a:r>
          </a:p>
          <a:p>
            <a:pPr lvl="2"/>
            <a:r>
              <a:rPr lang="en-US" dirty="0"/>
              <a:t>including refreshable Braille</a:t>
            </a:r>
          </a:p>
          <a:p>
            <a:pPr lvl="1"/>
            <a:r>
              <a:rPr lang="en-US" dirty="0"/>
              <a:t>Eye gaze technology</a:t>
            </a:r>
          </a:p>
          <a:p>
            <a:pPr lvl="1"/>
            <a:r>
              <a:rPr lang="en-US" dirty="0"/>
              <a:t>Voice recognition software</a:t>
            </a:r>
          </a:p>
        </p:txBody>
      </p:sp>
      <p:pic>
        <p:nvPicPr>
          <p:cNvPr id="9" name="Picture 8" descr="Refreshable Braille keyboard">
            <a:extLst>
              <a:ext uri="{FF2B5EF4-FFF2-40B4-BE49-F238E27FC236}">
                <a16:creationId xmlns:a16="http://schemas.microsoft.com/office/drawing/2014/main" id="{9E49D624-FCCD-4E4D-A654-63DF4A2C516A}"/>
              </a:ext>
              <a:ext uri="{C183D7F6-B498-43B3-948B-1728B52AA6E4}">
                <adec:decorative xmlns:adec="http://schemas.microsoft.com/office/drawing/2017/decorative" val="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00144" y="2697681"/>
            <a:ext cx="1855233" cy="1462591"/>
          </a:xfrm>
          <a:prstGeom prst="rect">
            <a:avLst/>
          </a:prstGeom>
        </p:spPr>
      </p:pic>
      <p:sp>
        <p:nvSpPr>
          <p:cNvPr id="4" name="TextBox 3">
            <a:extLst>
              <a:ext uri="{FF2B5EF4-FFF2-40B4-BE49-F238E27FC236}">
                <a16:creationId xmlns:a16="http://schemas.microsoft.com/office/drawing/2014/main" id="{EEB6B7C4-AD1F-814F-8D0B-005A5C7D2467}"/>
              </a:ext>
            </a:extLst>
          </p:cNvPr>
          <p:cNvSpPr txBox="1"/>
          <p:nvPr/>
        </p:nvSpPr>
        <p:spPr>
          <a:xfrm>
            <a:off x="6600144" y="4160272"/>
            <a:ext cx="1731056" cy="523220"/>
          </a:xfrm>
          <a:prstGeom prst="rect">
            <a:avLst/>
          </a:prstGeom>
          <a:noFill/>
        </p:spPr>
        <p:txBody>
          <a:bodyPr wrap="square" rtlCol="0">
            <a:spAutoFit/>
          </a:bodyPr>
          <a:lstStyle/>
          <a:p>
            <a:r>
              <a:rPr lang="en-US" dirty="0"/>
              <a:t>Refreshable Braille keyboard</a:t>
            </a:r>
          </a:p>
        </p:txBody>
      </p:sp>
      <p:pic>
        <p:nvPicPr>
          <p:cNvPr id="12" name="Picture 11" descr="Head pointer">
            <a:extLst>
              <a:ext uri="{FF2B5EF4-FFF2-40B4-BE49-F238E27FC236}">
                <a16:creationId xmlns:a16="http://schemas.microsoft.com/office/drawing/2014/main" id="{6D5E117C-AFA2-524D-9ED6-7CE3A7CA27F2}"/>
              </a:ext>
              <a:ext uri="{C183D7F6-B498-43B3-948B-1728B52AA6E4}">
                <adec:decorative xmlns:adec="http://schemas.microsoft.com/office/drawing/2017/decorative" val="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092796" y="3518231"/>
            <a:ext cx="1855233" cy="1496555"/>
          </a:xfrm>
          <a:prstGeom prst="rect">
            <a:avLst/>
          </a:prstGeom>
        </p:spPr>
      </p:pic>
      <p:sp>
        <p:nvSpPr>
          <p:cNvPr id="5" name="TextBox 4">
            <a:extLst>
              <a:ext uri="{FF2B5EF4-FFF2-40B4-BE49-F238E27FC236}">
                <a16:creationId xmlns:a16="http://schemas.microsoft.com/office/drawing/2014/main" id="{0F63138D-DC9F-4742-87A6-2F82E753F30B}"/>
              </a:ext>
            </a:extLst>
          </p:cNvPr>
          <p:cNvSpPr txBox="1"/>
          <p:nvPr/>
        </p:nvSpPr>
        <p:spPr>
          <a:xfrm>
            <a:off x="9092796" y="5050855"/>
            <a:ext cx="1731057" cy="307777"/>
          </a:xfrm>
          <a:prstGeom prst="rect">
            <a:avLst/>
          </a:prstGeom>
          <a:noFill/>
        </p:spPr>
        <p:txBody>
          <a:bodyPr wrap="square" rtlCol="0">
            <a:spAutoFit/>
          </a:bodyPr>
          <a:lstStyle/>
          <a:p>
            <a:r>
              <a:rPr lang="en-US" dirty="0"/>
              <a:t>Head pointer</a:t>
            </a:r>
          </a:p>
        </p:txBody>
      </p:sp>
    </p:spTree>
    <p:extLst>
      <p:ext uri="{BB962C8B-B14F-4D97-AF65-F5344CB8AC3E}">
        <p14:creationId xmlns:p14="http://schemas.microsoft.com/office/powerpoint/2010/main" val="1907098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8A5A5-1648-EE4E-8640-E9B23A68FE01}"/>
              </a:ext>
            </a:extLst>
          </p:cNvPr>
          <p:cNvSpPr>
            <a:spLocks noGrp="1"/>
          </p:cNvSpPr>
          <p:nvPr>
            <p:ph type="title"/>
          </p:nvPr>
        </p:nvSpPr>
        <p:spPr>
          <a:xfrm>
            <a:off x="612648" y="0"/>
            <a:ext cx="10972800" cy="942180"/>
          </a:xfrm>
        </p:spPr>
        <p:txBody>
          <a:bodyPr/>
          <a:lstStyle/>
          <a:p>
            <a:r>
              <a:rPr lang="en-US" dirty="0"/>
              <a:t>Basic principles of digital accessibility</a:t>
            </a:r>
          </a:p>
        </p:txBody>
      </p:sp>
      <p:sp>
        <p:nvSpPr>
          <p:cNvPr id="3" name="Text Placeholder 2">
            <a:extLst>
              <a:ext uri="{FF2B5EF4-FFF2-40B4-BE49-F238E27FC236}">
                <a16:creationId xmlns:a16="http://schemas.microsoft.com/office/drawing/2014/main" id="{61047201-0AE1-FF4B-A032-53036D5B1661}"/>
              </a:ext>
            </a:extLst>
          </p:cNvPr>
          <p:cNvSpPr>
            <a:spLocks noGrp="1"/>
          </p:cNvSpPr>
          <p:nvPr>
            <p:ph type="body" idx="1"/>
          </p:nvPr>
        </p:nvSpPr>
        <p:spPr>
          <a:xfrm>
            <a:off x="612649" y="1076241"/>
            <a:ext cx="8196850" cy="4827602"/>
          </a:xfrm>
        </p:spPr>
        <p:txBody>
          <a:bodyPr/>
          <a:lstStyle/>
          <a:p>
            <a:pPr>
              <a:spcBef>
                <a:spcPts val="0"/>
              </a:spcBef>
              <a:spcAft>
                <a:spcPts val="1000"/>
              </a:spcAft>
            </a:pPr>
            <a:r>
              <a:rPr lang="en-US" dirty="0"/>
              <a:t>Appropriate alternate text (</a:t>
            </a:r>
            <a:r>
              <a:rPr lang="en-US" b="1" dirty="0"/>
              <a:t>alt text</a:t>
            </a:r>
            <a:r>
              <a:rPr lang="en-US" dirty="0"/>
              <a:t>) for images and controls</a:t>
            </a:r>
          </a:p>
          <a:p>
            <a:pPr>
              <a:spcBef>
                <a:spcPts val="0"/>
              </a:spcBef>
              <a:spcAft>
                <a:spcPts val="1000"/>
              </a:spcAft>
            </a:pPr>
            <a:r>
              <a:rPr lang="en-US" b="1" dirty="0"/>
              <a:t>Headings</a:t>
            </a:r>
            <a:r>
              <a:rPr lang="en-US" dirty="0"/>
              <a:t>: proper mark-up; nested in order (H1, H2, H3)</a:t>
            </a:r>
          </a:p>
          <a:p>
            <a:pPr>
              <a:spcBef>
                <a:spcPts val="0"/>
              </a:spcBef>
              <a:spcAft>
                <a:spcPts val="1000"/>
              </a:spcAft>
            </a:pPr>
            <a:r>
              <a:rPr lang="en-US" dirty="0"/>
              <a:t>Captions, transcripts, and audio descriptions for </a:t>
            </a:r>
            <a:r>
              <a:rPr lang="en-US" b="1" dirty="0"/>
              <a:t>multimedia</a:t>
            </a:r>
            <a:r>
              <a:rPr lang="en-US" dirty="0"/>
              <a:t>, including social media posts</a:t>
            </a:r>
          </a:p>
          <a:p>
            <a:pPr>
              <a:spcBef>
                <a:spcPts val="0"/>
              </a:spcBef>
              <a:spcAft>
                <a:spcPts val="1000"/>
              </a:spcAft>
            </a:pPr>
            <a:r>
              <a:rPr lang="en-US" dirty="0"/>
              <a:t>Sufficient color </a:t>
            </a:r>
            <a:r>
              <a:rPr lang="en-US" b="1" dirty="0"/>
              <a:t>contrast </a:t>
            </a:r>
            <a:r>
              <a:rPr lang="en-US" dirty="0"/>
              <a:t>(e.g., text against background, link text against surrounding text, interactive elements against background)</a:t>
            </a:r>
            <a:endParaRPr lang="en-US" b="1" dirty="0"/>
          </a:p>
          <a:p>
            <a:pPr>
              <a:spcBef>
                <a:spcPts val="0"/>
              </a:spcBef>
              <a:spcAft>
                <a:spcPts val="1000"/>
              </a:spcAft>
            </a:pPr>
            <a:r>
              <a:rPr lang="en-US" b="1" dirty="0"/>
              <a:t>Color</a:t>
            </a:r>
            <a:r>
              <a:rPr lang="en-US" dirty="0"/>
              <a:t> </a:t>
            </a:r>
            <a:r>
              <a:rPr lang="en-US" b="1" dirty="0"/>
              <a:t>alone</a:t>
            </a:r>
            <a:r>
              <a:rPr lang="en-US" dirty="0"/>
              <a:t> should not convey meaning (e.g., red to indicate an error)</a:t>
            </a:r>
          </a:p>
          <a:p>
            <a:pPr>
              <a:spcBef>
                <a:spcPts val="0"/>
              </a:spcBef>
              <a:spcAft>
                <a:spcPts val="1000"/>
              </a:spcAft>
            </a:pPr>
            <a:r>
              <a:rPr lang="en-US" dirty="0"/>
              <a:t>Meaningful </a:t>
            </a:r>
            <a:r>
              <a:rPr lang="en-US" b="1" dirty="0"/>
              <a:t>link text</a:t>
            </a:r>
          </a:p>
          <a:p>
            <a:pPr lvl="1">
              <a:spcBef>
                <a:spcPts val="0"/>
              </a:spcBef>
              <a:spcAft>
                <a:spcPts val="1000"/>
              </a:spcAft>
            </a:pPr>
            <a:r>
              <a:rPr lang="en-US" dirty="0"/>
              <a:t>Describe where the link will take the user instead of “click here.” Don’t use the URL as link text.</a:t>
            </a:r>
          </a:p>
          <a:p>
            <a:pPr>
              <a:spcBef>
                <a:spcPts val="0"/>
              </a:spcBef>
              <a:spcAft>
                <a:spcPts val="1000"/>
              </a:spcAft>
            </a:pPr>
            <a:r>
              <a:rPr lang="en-US" dirty="0"/>
              <a:t>Visible </a:t>
            </a:r>
            <a:r>
              <a:rPr lang="en-US" b="1" dirty="0"/>
              <a:t>focus</a:t>
            </a:r>
            <a:r>
              <a:rPr lang="en-US" dirty="0"/>
              <a:t> indicator (to show where a user is when tabbing through a webpage)</a:t>
            </a:r>
          </a:p>
          <a:p>
            <a:pPr>
              <a:spcBef>
                <a:spcPts val="0"/>
              </a:spcBef>
              <a:spcAft>
                <a:spcPts val="1000"/>
              </a:spcAft>
            </a:pPr>
            <a:r>
              <a:rPr lang="en-US" dirty="0"/>
              <a:t>All text can be resized up to </a:t>
            </a:r>
            <a:r>
              <a:rPr lang="en-US" b="1" dirty="0"/>
              <a:t>200% </a:t>
            </a:r>
            <a:r>
              <a:rPr lang="en-US" dirty="0"/>
              <a:t>without loss of content or functionality</a:t>
            </a:r>
            <a:endParaRPr lang="en-US" sz="2000" dirty="0"/>
          </a:p>
        </p:txBody>
      </p:sp>
      <p:sp>
        <p:nvSpPr>
          <p:cNvPr id="4" name="TextBox 3">
            <a:extLst>
              <a:ext uri="{FF2B5EF4-FFF2-40B4-BE49-F238E27FC236}">
                <a16:creationId xmlns:a16="http://schemas.microsoft.com/office/drawing/2014/main" id="{B73A3465-785E-F745-8F71-DA2B74374AE9}"/>
              </a:ext>
            </a:extLst>
          </p:cNvPr>
          <p:cNvSpPr txBox="1"/>
          <p:nvPr/>
        </p:nvSpPr>
        <p:spPr>
          <a:xfrm>
            <a:off x="8809498" y="1341783"/>
            <a:ext cx="2899063" cy="1749197"/>
          </a:xfrm>
          <a:prstGeom prst="rect">
            <a:avLst/>
          </a:prstGeom>
          <a:noFill/>
          <a:ln>
            <a:solidFill>
              <a:schemeClr val="accent2"/>
            </a:solidFill>
          </a:ln>
        </p:spPr>
        <p:txBody>
          <a:bodyPr wrap="square" rtlCol="0">
            <a:spAutoFit/>
          </a:bodyPr>
          <a:lstStyle/>
          <a:p>
            <a:pPr>
              <a:spcAft>
                <a:spcPts val="1400"/>
              </a:spcAft>
            </a:pPr>
            <a:r>
              <a:rPr lang="en-US" sz="1600" dirty="0"/>
              <a:t>Accessibility is abbreviated “a11y” (pronounced “ally”)</a:t>
            </a:r>
          </a:p>
          <a:p>
            <a:pPr marL="285750" indent="-285750">
              <a:spcAft>
                <a:spcPts val="1400"/>
              </a:spcAft>
              <a:buFont typeface="Arial" panose="020B0604020202020204" pitchFamily="34" charset="0"/>
              <a:buChar char="•"/>
            </a:pPr>
            <a:r>
              <a:rPr lang="en-US" sz="1600" dirty="0"/>
              <a:t>derived by replacing the middle 11 letters of the word “accessibility” with the number 11</a:t>
            </a:r>
          </a:p>
        </p:txBody>
      </p:sp>
    </p:spTree>
    <p:extLst>
      <p:ext uri="{BB962C8B-B14F-4D97-AF65-F5344CB8AC3E}">
        <p14:creationId xmlns:p14="http://schemas.microsoft.com/office/powerpoint/2010/main" val="592908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0AECB-3EE2-9349-8AAA-778DF73CAC79}"/>
              </a:ext>
            </a:extLst>
          </p:cNvPr>
          <p:cNvSpPr>
            <a:spLocks noGrp="1"/>
          </p:cNvSpPr>
          <p:nvPr>
            <p:ph type="title"/>
          </p:nvPr>
        </p:nvSpPr>
        <p:spPr/>
        <p:txBody>
          <a:bodyPr/>
          <a:lstStyle/>
          <a:p>
            <a:r>
              <a:rPr lang="en-US" dirty="0"/>
              <a:t>How do screen reader users access content?</a:t>
            </a:r>
          </a:p>
        </p:txBody>
      </p:sp>
      <p:sp>
        <p:nvSpPr>
          <p:cNvPr id="3" name="Text Placeholder 2">
            <a:extLst>
              <a:ext uri="{FF2B5EF4-FFF2-40B4-BE49-F238E27FC236}">
                <a16:creationId xmlns:a16="http://schemas.microsoft.com/office/drawing/2014/main" id="{811033A6-AC5E-894C-A61F-A11050FE4F55}"/>
              </a:ext>
            </a:extLst>
          </p:cNvPr>
          <p:cNvSpPr>
            <a:spLocks noGrp="1"/>
          </p:cNvSpPr>
          <p:nvPr>
            <p:ph type="body" idx="1"/>
          </p:nvPr>
        </p:nvSpPr>
        <p:spPr>
          <a:xfrm>
            <a:off x="612648" y="1493239"/>
            <a:ext cx="9850866" cy="3767529"/>
          </a:xfrm>
        </p:spPr>
        <p:txBody>
          <a:bodyPr/>
          <a:lstStyle/>
          <a:p>
            <a:pPr marL="114300" indent="0">
              <a:buNone/>
            </a:pPr>
            <a:r>
              <a:rPr lang="en-US" dirty="0"/>
              <a:t>According to a recent </a:t>
            </a:r>
            <a:r>
              <a:rPr lang="en-US" dirty="0">
                <a:solidFill>
                  <a:srgbClr val="8E0F00"/>
                </a:solidFill>
                <a:hlinkClick r:id="rId3">
                  <a:extLst>
                    <a:ext uri="{A12FA001-AC4F-418D-AE19-62706E023703}">
                      <ahyp:hlinkClr xmlns:ahyp="http://schemas.microsoft.com/office/drawing/2018/hyperlinkcolor" val="tx"/>
                    </a:ext>
                  </a:extLst>
                </a:hlinkClick>
              </a:rPr>
              <a:t>Screen Reader Survey</a:t>
            </a:r>
            <a:r>
              <a:rPr lang="en-US" baseline="30000" dirty="0"/>
              <a:t>1</a:t>
            </a:r>
            <a:r>
              <a:rPr lang="en-US" dirty="0"/>
              <a:t>, most screen reader users find information on a web page in the following ways, by order of frequency. They often utilize hot keys to access navigation features.</a:t>
            </a:r>
          </a:p>
          <a:p>
            <a:pPr marL="571500" indent="-457200">
              <a:spcBef>
                <a:spcPts val="1200"/>
              </a:spcBef>
              <a:buFont typeface="+mj-lt"/>
              <a:buAutoNum type="arabicPeriod"/>
            </a:pPr>
            <a:r>
              <a:rPr lang="en-US" dirty="0"/>
              <a:t>Navigate through headings</a:t>
            </a:r>
          </a:p>
          <a:p>
            <a:pPr marL="571500" indent="-457200">
              <a:spcBef>
                <a:spcPts val="1200"/>
              </a:spcBef>
              <a:buFont typeface="+mj-lt"/>
              <a:buAutoNum type="arabicPeriod"/>
            </a:pPr>
            <a:r>
              <a:rPr lang="en-US" dirty="0"/>
              <a:t>Use the “Find” feature</a:t>
            </a:r>
          </a:p>
          <a:p>
            <a:pPr marL="571500" indent="-457200">
              <a:spcBef>
                <a:spcPts val="1200"/>
              </a:spcBef>
              <a:buFont typeface="+mj-lt"/>
              <a:buAutoNum type="arabicPeriod"/>
            </a:pPr>
            <a:r>
              <a:rPr lang="en-US" dirty="0"/>
              <a:t>Read through the page</a:t>
            </a:r>
          </a:p>
          <a:p>
            <a:pPr marL="571500" indent="-457200">
              <a:spcBef>
                <a:spcPts val="1200"/>
              </a:spcBef>
              <a:buFont typeface="+mj-lt"/>
              <a:buAutoNum type="arabicPeriod"/>
            </a:pPr>
            <a:r>
              <a:rPr lang="en-US" dirty="0"/>
              <a:t>Navigate through links</a:t>
            </a:r>
          </a:p>
          <a:p>
            <a:pPr marL="571500" indent="-457200">
              <a:spcBef>
                <a:spcPts val="1200"/>
              </a:spcBef>
              <a:buFont typeface="+mj-lt"/>
              <a:buAutoNum type="arabicPeriod"/>
            </a:pPr>
            <a:r>
              <a:rPr lang="en-US" dirty="0"/>
              <a:t>Navigate through landmarks/regions</a:t>
            </a:r>
          </a:p>
        </p:txBody>
      </p:sp>
      <p:sp>
        <p:nvSpPr>
          <p:cNvPr id="4" name="TextBox 3">
            <a:extLst>
              <a:ext uri="{FF2B5EF4-FFF2-40B4-BE49-F238E27FC236}">
                <a16:creationId xmlns:a16="http://schemas.microsoft.com/office/drawing/2014/main" id="{0CE4642F-D949-D241-B189-C7FD15D3D769}"/>
              </a:ext>
            </a:extLst>
          </p:cNvPr>
          <p:cNvSpPr txBox="1"/>
          <p:nvPr/>
        </p:nvSpPr>
        <p:spPr>
          <a:xfrm>
            <a:off x="612648" y="5349834"/>
            <a:ext cx="10972800" cy="338554"/>
          </a:xfrm>
          <a:prstGeom prst="rect">
            <a:avLst/>
          </a:prstGeom>
          <a:noFill/>
        </p:spPr>
        <p:txBody>
          <a:bodyPr wrap="square" rtlCol="0">
            <a:spAutoFit/>
          </a:bodyPr>
          <a:lstStyle/>
          <a:p>
            <a:r>
              <a:rPr lang="en-US" sz="1600" baseline="30000" dirty="0"/>
              <a:t>1</a:t>
            </a:r>
            <a:r>
              <a:rPr lang="en-US" sz="1600" dirty="0"/>
              <a:t> </a:t>
            </a:r>
            <a:r>
              <a:rPr lang="en-US" sz="1600" dirty="0" err="1"/>
              <a:t>WebAIM</a:t>
            </a:r>
            <a:r>
              <a:rPr lang="en-US" sz="1600" dirty="0"/>
              <a:t> Screen Reader User Survey #8 (https://</a:t>
            </a:r>
            <a:r>
              <a:rPr lang="en-US" sz="1600" dirty="0" err="1"/>
              <a:t>webaim.org</a:t>
            </a:r>
            <a:r>
              <a:rPr lang="en-US" sz="1600" dirty="0"/>
              <a:t>/projects/screenreadersurvey8/#finding).</a:t>
            </a:r>
          </a:p>
        </p:txBody>
      </p:sp>
    </p:spTree>
    <p:extLst>
      <p:ext uri="{BB962C8B-B14F-4D97-AF65-F5344CB8AC3E}">
        <p14:creationId xmlns:p14="http://schemas.microsoft.com/office/powerpoint/2010/main" val="3199593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DDC07-FF89-3847-877B-2F5BD3E32B47}"/>
              </a:ext>
            </a:extLst>
          </p:cNvPr>
          <p:cNvSpPr>
            <a:spLocks noGrp="1"/>
          </p:cNvSpPr>
          <p:nvPr>
            <p:ph type="title"/>
          </p:nvPr>
        </p:nvSpPr>
        <p:spPr/>
        <p:txBody>
          <a:bodyPr>
            <a:normAutofit/>
          </a:bodyPr>
          <a:lstStyle/>
          <a:p>
            <a:r>
              <a:rPr lang="en-US" dirty="0"/>
              <a:t>What standards are used to assess web accessibility?</a:t>
            </a:r>
          </a:p>
        </p:txBody>
      </p:sp>
      <p:sp>
        <p:nvSpPr>
          <p:cNvPr id="3" name="Text Placeholder 2">
            <a:extLst>
              <a:ext uri="{FF2B5EF4-FFF2-40B4-BE49-F238E27FC236}">
                <a16:creationId xmlns:a16="http://schemas.microsoft.com/office/drawing/2014/main" id="{D2AA20C0-9D97-2A40-BB8C-59A4A9AEDE21}"/>
              </a:ext>
            </a:extLst>
          </p:cNvPr>
          <p:cNvSpPr>
            <a:spLocks noGrp="1"/>
          </p:cNvSpPr>
          <p:nvPr>
            <p:ph type="body" idx="1"/>
          </p:nvPr>
        </p:nvSpPr>
        <p:spPr>
          <a:xfrm>
            <a:off x="609600" y="1446835"/>
            <a:ext cx="6675783" cy="4317861"/>
          </a:xfrm>
        </p:spPr>
        <p:txBody>
          <a:bodyPr/>
          <a:lstStyle/>
          <a:p>
            <a:r>
              <a:rPr lang="en-US" dirty="0"/>
              <a:t>Web Content Accessibility Guidelines (</a:t>
            </a:r>
            <a:r>
              <a:rPr lang="en-US" dirty="0">
                <a:solidFill>
                  <a:srgbClr val="8E0F00"/>
                </a:solidFill>
                <a:hlinkClick r:id="rId3">
                  <a:extLst>
                    <a:ext uri="{A12FA001-AC4F-418D-AE19-62706E023703}">
                      <ahyp:hlinkClr xmlns:ahyp="http://schemas.microsoft.com/office/drawing/2018/hyperlinkcolor" val="tx"/>
                    </a:ext>
                  </a:extLst>
                </a:hlinkClick>
              </a:rPr>
              <a:t>WCAG</a:t>
            </a:r>
            <a:r>
              <a:rPr lang="en-US" dirty="0"/>
              <a:t>) were created by the World Wide Web Consortium (W3C), a group that develops international standards for the Web.</a:t>
            </a:r>
          </a:p>
          <a:p>
            <a:pPr marL="114300" indent="0">
              <a:buNone/>
            </a:pPr>
            <a:endParaRPr lang="en-US" dirty="0"/>
          </a:p>
          <a:p>
            <a:r>
              <a:rPr lang="en-US" dirty="0"/>
              <a:t>WCAG includes three levels of conformance</a:t>
            </a:r>
          </a:p>
          <a:p>
            <a:pPr lvl="1"/>
            <a:r>
              <a:rPr lang="en-US" dirty="0"/>
              <a:t>Level A (most basic; high user impact)</a:t>
            </a:r>
          </a:p>
          <a:p>
            <a:pPr lvl="1"/>
            <a:r>
              <a:rPr lang="en-US" b="1" dirty="0"/>
              <a:t>Level AA (industry and UChicago standard; includes Level A)</a:t>
            </a:r>
          </a:p>
          <a:p>
            <a:pPr lvl="1"/>
            <a:r>
              <a:rPr lang="en-US" dirty="0"/>
              <a:t>Level AAA (most stringent; most difficult to achieve)</a:t>
            </a:r>
          </a:p>
          <a:p>
            <a:pPr marL="114300" indent="0">
              <a:buNone/>
            </a:pPr>
            <a:endParaRPr lang="en-US" dirty="0"/>
          </a:p>
          <a:p>
            <a:r>
              <a:rPr lang="en-US" dirty="0"/>
              <a:t>The current version is </a:t>
            </a:r>
            <a:r>
              <a:rPr lang="en-US" b="1" dirty="0"/>
              <a:t>WCAG 2.1,</a:t>
            </a:r>
            <a:r>
              <a:rPr lang="en-US" dirty="0"/>
              <a:t> adopted June 2018</a:t>
            </a:r>
          </a:p>
          <a:p>
            <a:pPr lvl="1"/>
            <a:r>
              <a:rPr lang="en-US" dirty="0"/>
              <a:t>WCAG 1.0 was adopted May 1999</a:t>
            </a:r>
          </a:p>
        </p:txBody>
      </p:sp>
      <p:sp>
        <p:nvSpPr>
          <p:cNvPr id="4" name="TextBox 3">
            <a:extLst>
              <a:ext uri="{FF2B5EF4-FFF2-40B4-BE49-F238E27FC236}">
                <a16:creationId xmlns:a16="http://schemas.microsoft.com/office/drawing/2014/main" id="{1766112B-C610-3A4E-84B6-3E8682C04C2C}"/>
              </a:ext>
            </a:extLst>
          </p:cNvPr>
          <p:cNvSpPr txBox="1"/>
          <p:nvPr/>
        </p:nvSpPr>
        <p:spPr>
          <a:xfrm>
            <a:off x="7364894" y="2682435"/>
            <a:ext cx="3886201" cy="2123658"/>
          </a:xfrm>
          <a:prstGeom prst="rect">
            <a:avLst/>
          </a:prstGeom>
          <a:noFill/>
          <a:ln w="12700">
            <a:solidFill>
              <a:srgbClr val="C00000"/>
            </a:solidFill>
          </a:ln>
        </p:spPr>
        <p:txBody>
          <a:bodyPr wrap="square" lIns="182880" tIns="91440" rIns="182880" bIns="91440" rtlCol="0">
            <a:spAutoFit/>
          </a:bodyPr>
          <a:lstStyle/>
          <a:p>
            <a:r>
              <a:rPr lang="en-US" sz="1800" dirty="0"/>
              <a:t>To meet the University’s Digital Accessibility Standards, all web properties shall:</a:t>
            </a:r>
          </a:p>
          <a:p>
            <a:pPr marL="285750" indent="-285750">
              <a:buFont typeface="Arial" panose="020B0604020202020204" pitchFamily="34" charset="0"/>
              <a:buChar char="•"/>
            </a:pPr>
            <a:r>
              <a:rPr lang="en-US" sz="1800" dirty="0"/>
              <a:t>comply with WCAG 2.1 AA</a:t>
            </a:r>
          </a:p>
          <a:p>
            <a:pPr marL="285750" indent="-285750">
              <a:buFont typeface="Arial" panose="020B0604020202020204" pitchFamily="34" charset="0"/>
              <a:buChar char="•"/>
            </a:pPr>
            <a:r>
              <a:rPr lang="en-US" sz="1800" dirty="0"/>
              <a:t>have an “Accessibility” link in their footer that links to </a:t>
            </a:r>
            <a:r>
              <a:rPr lang="en-US" sz="1800" b="1" dirty="0" err="1"/>
              <a:t>accessibility.uchicago.edu</a:t>
            </a:r>
            <a:endParaRPr lang="en-US" sz="1800" b="1" dirty="0"/>
          </a:p>
        </p:txBody>
      </p:sp>
    </p:spTree>
    <p:extLst>
      <p:ext uri="{BB962C8B-B14F-4D97-AF65-F5344CB8AC3E}">
        <p14:creationId xmlns:p14="http://schemas.microsoft.com/office/powerpoint/2010/main" val="1300172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4DC15-CA1B-354F-97B7-63E1BC3C0D3C}"/>
              </a:ext>
            </a:extLst>
          </p:cNvPr>
          <p:cNvSpPr>
            <a:spLocks noGrp="1"/>
          </p:cNvSpPr>
          <p:nvPr>
            <p:ph type="title"/>
          </p:nvPr>
        </p:nvSpPr>
        <p:spPr>
          <a:xfrm>
            <a:off x="612648" y="0"/>
            <a:ext cx="10972800" cy="1029742"/>
          </a:xfrm>
        </p:spPr>
        <p:txBody>
          <a:bodyPr>
            <a:normAutofit/>
          </a:bodyPr>
          <a:lstStyle/>
          <a:p>
            <a:r>
              <a:rPr lang="en-US" dirty="0"/>
              <a:t>Legal guidelines</a:t>
            </a:r>
          </a:p>
        </p:txBody>
      </p:sp>
      <p:sp>
        <p:nvSpPr>
          <p:cNvPr id="3" name="Text Placeholder 2">
            <a:extLst>
              <a:ext uri="{FF2B5EF4-FFF2-40B4-BE49-F238E27FC236}">
                <a16:creationId xmlns:a16="http://schemas.microsoft.com/office/drawing/2014/main" id="{C16F2836-4411-0C40-8867-17D91FD812D5}"/>
              </a:ext>
            </a:extLst>
          </p:cNvPr>
          <p:cNvSpPr>
            <a:spLocks noGrp="1"/>
          </p:cNvSpPr>
          <p:nvPr>
            <p:ph type="body" idx="1"/>
          </p:nvPr>
        </p:nvSpPr>
        <p:spPr>
          <a:xfrm>
            <a:off x="612648" y="1704620"/>
            <a:ext cx="6643829" cy="2722414"/>
          </a:xfrm>
        </p:spPr>
        <p:txBody>
          <a:bodyPr/>
          <a:lstStyle/>
          <a:p>
            <a:pPr>
              <a:spcBef>
                <a:spcPts val="0"/>
              </a:spcBef>
              <a:spcAft>
                <a:spcPts val="1400"/>
              </a:spcAft>
            </a:pPr>
            <a:r>
              <a:rPr lang="en-US" dirty="0"/>
              <a:t>The Department of Justice (DOJ) has continually reaffirmed that the </a:t>
            </a:r>
            <a:r>
              <a:rPr lang="en-US" b="1" dirty="0"/>
              <a:t>Americans with Disabilities Act</a:t>
            </a:r>
            <a:r>
              <a:rPr lang="en-US" dirty="0"/>
              <a:t> (ADA) of 1990 applies to websites as “places of public accommodation.”</a:t>
            </a:r>
          </a:p>
          <a:p>
            <a:pPr>
              <a:spcBef>
                <a:spcPts val="0"/>
              </a:spcBef>
              <a:spcAft>
                <a:spcPts val="1400"/>
              </a:spcAft>
            </a:pPr>
            <a:r>
              <a:rPr lang="en-US" dirty="0"/>
              <a:t>Web Content Accessibility Guidelines (WCAG) are consistently upheld as the prevailing standard by the </a:t>
            </a:r>
            <a:r>
              <a:rPr lang="en-US" b="1" dirty="0"/>
              <a:t>DOJ</a:t>
            </a:r>
            <a:r>
              <a:rPr lang="en-US" dirty="0"/>
              <a:t> and the </a:t>
            </a:r>
            <a:r>
              <a:rPr lang="en-US" b="1" dirty="0"/>
              <a:t>courts</a:t>
            </a:r>
            <a:r>
              <a:rPr lang="en-US" dirty="0"/>
              <a:t>.</a:t>
            </a:r>
          </a:p>
          <a:p>
            <a:endParaRPr lang="en-US" dirty="0"/>
          </a:p>
          <a:p>
            <a:endParaRPr lang="en-US" dirty="0"/>
          </a:p>
        </p:txBody>
      </p:sp>
      <p:sp>
        <p:nvSpPr>
          <p:cNvPr id="4" name="TextBox 3">
            <a:extLst>
              <a:ext uri="{FF2B5EF4-FFF2-40B4-BE49-F238E27FC236}">
                <a16:creationId xmlns:a16="http://schemas.microsoft.com/office/drawing/2014/main" id="{7C83A9D9-586A-244A-A30D-EB6083DBD391}"/>
              </a:ext>
            </a:extLst>
          </p:cNvPr>
          <p:cNvSpPr txBox="1"/>
          <p:nvPr/>
        </p:nvSpPr>
        <p:spPr>
          <a:xfrm>
            <a:off x="612648" y="4963014"/>
            <a:ext cx="6320587" cy="830997"/>
          </a:xfrm>
          <a:prstGeom prst="rect">
            <a:avLst/>
          </a:prstGeom>
          <a:noFill/>
        </p:spPr>
        <p:txBody>
          <a:bodyPr wrap="square" rtlCol="0">
            <a:spAutoFit/>
          </a:bodyPr>
          <a:lstStyle/>
          <a:p>
            <a:r>
              <a:rPr lang="en-US" sz="1600" dirty="0"/>
              <a:t>Bureau of Internet Accessibility, “</a:t>
            </a:r>
            <a:r>
              <a:rPr lang="en-US" sz="1600" dirty="0">
                <a:solidFill>
                  <a:srgbClr val="8E0F00"/>
                </a:solidFill>
                <a:hlinkClick r:id="rId3">
                  <a:extLst>
                    <a:ext uri="{A12FA001-AC4F-418D-AE19-62706E023703}">
                      <ahyp:hlinkClr xmlns:ahyp="http://schemas.microsoft.com/office/drawing/2018/hyperlinkcolor" val="tx"/>
                    </a:ext>
                  </a:extLst>
                </a:hlinkClick>
              </a:rPr>
              <a:t>Is There a Legal Requirement to Implement WCAG?</a:t>
            </a:r>
            <a:r>
              <a:rPr lang="en-US" sz="1600" dirty="0"/>
              <a:t>”, https://www.boia.org/blog/is-there-a-legal-requirement-to-implement-wcag</a:t>
            </a:r>
          </a:p>
        </p:txBody>
      </p:sp>
      <p:sp>
        <p:nvSpPr>
          <p:cNvPr id="5" name="Rounded Rectangular Callout 4" descr="Quote">
            <a:extLst>
              <a:ext uri="{FF2B5EF4-FFF2-40B4-BE49-F238E27FC236}">
                <a16:creationId xmlns:a16="http://schemas.microsoft.com/office/drawing/2014/main" id="{51BF6975-0F92-C940-AF32-18987A0F333C}"/>
              </a:ext>
              <a:ext uri="{C183D7F6-B498-43B3-948B-1728B52AA6E4}">
                <adec:decorative xmlns:adec="http://schemas.microsoft.com/office/drawing/2017/decorative" val="0"/>
              </a:ext>
            </a:extLst>
          </p:cNvPr>
          <p:cNvSpPr/>
          <p:nvPr/>
        </p:nvSpPr>
        <p:spPr>
          <a:xfrm>
            <a:off x="8128932" y="2114026"/>
            <a:ext cx="3291422" cy="2573514"/>
          </a:xfrm>
          <a:prstGeom prst="wedgeRoundRectCallout">
            <a:avLst>
              <a:gd name="adj1" fmla="val 38668"/>
              <a:gd name="adj2" fmla="val 6396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76F30AA7-EF52-B14F-8F1B-AB40F4DE3A2B}"/>
              </a:ext>
            </a:extLst>
          </p:cNvPr>
          <p:cNvSpPr txBox="1">
            <a:spLocks/>
          </p:cNvSpPr>
          <p:nvPr/>
        </p:nvSpPr>
        <p:spPr>
          <a:xfrm>
            <a:off x="8221210" y="2199191"/>
            <a:ext cx="3059549" cy="2910616"/>
          </a:xfrm>
          <a:prstGeom prst="rect">
            <a:avLst/>
          </a:prstGeom>
          <a:noFill/>
          <a:ln>
            <a:noFill/>
          </a:ln>
        </p:spPr>
        <p:txBody>
          <a:bodyPr spcFirstLastPara="1" vert="horz" wrap="square" lIns="91425" tIns="45700" rIns="91425" bIns="45700" rtlCol="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114300" indent="0">
              <a:buNone/>
            </a:pPr>
            <a:r>
              <a:rPr lang="en-US" sz="1600" dirty="0">
                <a:solidFill>
                  <a:schemeClr val="tx1">
                    <a:lumMod val="85000"/>
                    <a:lumOff val="15000"/>
                  </a:schemeClr>
                </a:solidFill>
              </a:rPr>
              <a:t>“How many opportunities do we have to dramatically improve people’s lives just by doing our job a little better?”</a:t>
            </a:r>
          </a:p>
          <a:p>
            <a:pPr marL="114300" indent="0">
              <a:buNone/>
            </a:pPr>
            <a:endParaRPr lang="en-US" dirty="0">
              <a:solidFill>
                <a:schemeClr val="tx1">
                  <a:lumMod val="85000"/>
                  <a:lumOff val="15000"/>
                </a:schemeClr>
              </a:solidFill>
            </a:endParaRPr>
          </a:p>
          <a:p>
            <a:pPr marL="114300" indent="0">
              <a:buNone/>
            </a:pPr>
            <a:r>
              <a:rPr lang="en-US" sz="1400" dirty="0">
                <a:solidFill>
                  <a:schemeClr val="tx1">
                    <a:lumMod val="85000"/>
                    <a:lumOff val="15000"/>
                  </a:schemeClr>
                </a:solidFill>
              </a:rPr>
              <a:t>― Steve Krug</a:t>
            </a:r>
          </a:p>
          <a:p>
            <a:pPr marL="114300" indent="0">
              <a:buNone/>
            </a:pPr>
            <a:r>
              <a:rPr lang="en-US" sz="1400" i="1" dirty="0">
                <a:solidFill>
                  <a:schemeClr val="tx1">
                    <a:lumMod val="85000"/>
                    <a:lumOff val="15000"/>
                  </a:schemeClr>
                </a:solidFill>
              </a:rPr>
              <a:t>Don’t Make Me Think: A Common Sense Approach to Web Usability</a:t>
            </a:r>
          </a:p>
          <a:p>
            <a:endParaRPr lang="en-US" dirty="0"/>
          </a:p>
        </p:txBody>
      </p:sp>
    </p:spTree>
    <p:extLst>
      <p:ext uri="{BB962C8B-B14F-4D97-AF65-F5344CB8AC3E}">
        <p14:creationId xmlns:p14="http://schemas.microsoft.com/office/powerpoint/2010/main" val="4244261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DD545-70CB-E746-A95E-635BDB3B9411}"/>
              </a:ext>
            </a:extLst>
          </p:cNvPr>
          <p:cNvSpPr>
            <a:spLocks noGrp="1"/>
          </p:cNvSpPr>
          <p:nvPr>
            <p:ph type="title"/>
          </p:nvPr>
        </p:nvSpPr>
        <p:spPr/>
        <p:txBody>
          <a:bodyPr/>
          <a:lstStyle/>
          <a:p>
            <a:r>
              <a:rPr lang="en-US" dirty="0"/>
              <a:t>Evaluating web accessibility</a:t>
            </a:r>
          </a:p>
        </p:txBody>
      </p:sp>
      <p:sp>
        <p:nvSpPr>
          <p:cNvPr id="3" name="Text Placeholder 2">
            <a:extLst>
              <a:ext uri="{FF2B5EF4-FFF2-40B4-BE49-F238E27FC236}">
                <a16:creationId xmlns:a16="http://schemas.microsoft.com/office/drawing/2014/main" id="{11AC4571-CC36-D349-8C47-8658DAA34A5D}"/>
              </a:ext>
            </a:extLst>
          </p:cNvPr>
          <p:cNvSpPr>
            <a:spLocks noGrp="1"/>
          </p:cNvSpPr>
          <p:nvPr>
            <p:ph type="body" idx="1"/>
          </p:nvPr>
        </p:nvSpPr>
        <p:spPr>
          <a:xfrm>
            <a:off x="612648" y="1476462"/>
            <a:ext cx="10730541" cy="4244113"/>
          </a:xfrm>
        </p:spPr>
        <p:txBody>
          <a:bodyPr/>
          <a:lstStyle/>
          <a:p>
            <a:pPr>
              <a:spcBef>
                <a:spcPts val="0"/>
              </a:spcBef>
              <a:spcAft>
                <a:spcPts val="1400"/>
              </a:spcAft>
            </a:pPr>
            <a:r>
              <a:rPr lang="en-US" dirty="0"/>
              <a:t>Free, </a:t>
            </a:r>
            <a:r>
              <a:rPr lang="en-US" b="1" dirty="0"/>
              <a:t>automated tools </a:t>
            </a:r>
            <a:r>
              <a:rPr lang="en-US" dirty="0"/>
              <a:t>are</a:t>
            </a:r>
            <a:r>
              <a:rPr lang="en-US" b="1" dirty="0"/>
              <a:t> </a:t>
            </a:r>
            <a:r>
              <a:rPr lang="en-US" dirty="0"/>
              <a:t>available to help evaluate a website’s accessibility. These tools can identify less than 50% of the issues, but they are a great start.</a:t>
            </a:r>
          </a:p>
          <a:p>
            <a:pPr>
              <a:spcBef>
                <a:spcPts val="0"/>
              </a:spcBef>
              <a:spcAft>
                <a:spcPts val="1400"/>
              </a:spcAft>
            </a:pPr>
            <a:r>
              <a:rPr lang="en-US" b="1" dirty="0"/>
              <a:t>Manual testing </a:t>
            </a:r>
            <a:r>
              <a:rPr lang="en-US" dirty="0"/>
              <a:t>must be performed to find the rest of the issues. Manual checks include:</a:t>
            </a:r>
          </a:p>
          <a:p>
            <a:pPr lvl="1">
              <a:spcBef>
                <a:spcPts val="0"/>
              </a:spcBef>
              <a:spcAft>
                <a:spcPts val="1400"/>
              </a:spcAft>
            </a:pPr>
            <a:r>
              <a:rPr lang="en-US" dirty="0"/>
              <a:t>Keyboard testing (some people can’t use a mouse)</a:t>
            </a:r>
          </a:p>
          <a:p>
            <a:pPr lvl="2">
              <a:spcBef>
                <a:spcPts val="0"/>
              </a:spcBef>
            </a:pPr>
            <a:r>
              <a:rPr lang="en-US" dirty="0"/>
              <a:t>All content and functionality must be accessible using only the keyboard</a:t>
            </a:r>
          </a:p>
          <a:p>
            <a:pPr lvl="2">
              <a:spcBef>
                <a:spcPts val="0"/>
              </a:spcBef>
              <a:spcAft>
                <a:spcPts val="1400"/>
              </a:spcAft>
            </a:pPr>
            <a:r>
              <a:rPr lang="en-US" dirty="0"/>
              <a:t>Keys used for navigation: Tab, Shift+Tab, arrow keys, space bar, Enter</a:t>
            </a:r>
          </a:p>
          <a:p>
            <a:pPr lvl="1">
              <a:spcBef>
                <a:spcPts val="0"/>
              </a:spcBef>
              <a:spcAft>
                <a:spcPts val="1400"/>
              </a:spcAft>
            </a:pPr>
            <a:r>
              <a:rPr lang="en-US" dirty="0"/>
              <a:t>Screen reader testing</a:t>
            </a:r>
          </a:p>
          <a:p>
            <a:pPr lvl="2">
              <a:spcBef>
                <a:spcPts val="0"/>
              </a:spcBef>
            </a:pPr>
            <a:r>
              <a:rPr lang="en-US" dirty="0"/>
              <a:t>Most popular for Windows: JAWS ($), NVDA (free)</a:t>
            </a:r>
          </a:p>
          <a:p>
            <a:pPr lvl="2">
              <a:spcBef>
                <a:spcPts val="0"/>
              </a:spcBef>
              <a:spcAft>
                <a:spcPts val="1400"/>
              </a:spcAft>
            </a:pPr>
            <a:r>
              <a:rPr lang="en-US" dirty="0"/>
              <a:t>iOS and MacOS: </a:t>
            </a:r>
            <a:r>
              <a:rPr lang="en-US" dirty="0" err="1"/>
              <a:t>VoiceOver</a:t>
            </a:r>
            <a:r>
              <a:rPr lang="en-US" dirty="0"/>
              <a:t> (included)</a:t>
            </a:r>
          </a:p>
        </p:txBody>
      </p:sp>
    </p:spTree>
    <p:extLst>
      <p:ext uri="{BB962C8B-B14F-4D97-AF65-F5344CB8AC3E}">
        <p14:creationId xmlns:p14="http://schemas.microsoft.com/office/powerpoint/2010/main" val="3354781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A2F01-F1C6-A647-B2D4-365F3FBA459D}"/>
              </a:ext>
            </a:extLst>
          </p:cNvPr>
          <p:cNvSpPr>
            <a:spLocks noGrp="1"/>
          </p:cNvSpPr>
          <p:nvPr>
            <p:ph type="title"/>
          </p:nvPr>
        </p:nvSpPr>
        <p:spPr/>
        <p:txBody>
          <a:bodyPr/>
          <a:lstStyle/>
          <a:p>
            <a:r>
              <a:rPr lang="en-US" dirty="0"/>
              <a:t>Digital accessibility as part of the process</a:t>
            </a:r>
          </a:p>
        </p:txBody>
      </p:sp>
      <p:sp>
        <p:nvSpPr>
          <p:cNvPr id="3" name="Text Placeholder 2">
            <a:extLst>
              <a:ext uri="{FF2B5EF4-FFF2-40B4-BE49-F238E27FC236}">
                <a16:creationId xmlns:a16="http://schemas.microsoft.com/office/drawing/2014/main" id="{82F629C9-5EC5-4E49-A787-776C9BD48865}"/>
              </a:ext>
            </a:extLst>
          </p:cNvPr>
          <p:cNvSpPr>
            <a:spLocks noGrp="1"/>
          </p:cNvSpPr>
          <p:nvPr>
            <p:ph type="body" idx="1"/>
          </p:nvPr>
        </p:nvSpPr>
        <p:spPr>
          <a:xfrm>
            <a:off x="612649" y="1302819"/>
            <a:ext cx="11111266" cy="4492500"/>
          </a:xfrm>
        </p:spPr>
        <p:txBody>
          <a:bodyPr/>
          <a:lstStyle/>
          <a:p>
            <a:pPr>
              <a:spcBef>
                <a:spcPts val="0"/>
              </a:spcBef>
              <a:spcAft>
                <a:spcPts val="1400"/>
              </a:spcAft>
            </a:pPr>
            <a:r>
              <a:rPr lang="en-US" dirty="0"/>
              <a:t>Planning for digital accessibility and </a:t>
            </a:r>
            <a:r>
              <a:rPr lang="en-US" b="1" dirty="0"/>
              <a:t>building it into our processes </a:t>
            </a:r>
            <a:r>
              <a:rPr lang="en-US" dirty="0"/>
              <a:t>is much more efficient and effective than trying to remediate accessibility issues after the fact.</a:t>
            </a:r>
          </a:p>
          <a:p>
            <a:pPr>
              <a:spcBef>
                <a:spcPts val="0"/>
              </a:spcBef>
              <a:spcAft>
                <a:spcPts val="1400"/>
              </a:spcAft>
            </a:pPr>
            <a:r>
              <a:rPr lang="en-US" dirty="0"/>
              <a:t>Digital accessibility is </a:t>
            </a:r>
            <a:r>
              <a:rPr lang="en-US" b="1" dirty="0"/>
              <a:t>a process, not a project</a:t>
            </a:r>
            <a:r>
              <a:rPr lang="en-US" dirty="0"/>
              <a:t>. Our efforts will be ongoing as we continue to strive toward greater accessibility.</a:t>
            </a:r>
          </a:p>
          <a:p>
            <a:pPr>
              <a:spcBef>
                <a:spcPts val="0"/>
              </a:spcBef>
              <a:spcAft>
                <a:spcPts val="1400"/>
              </a:spcAft>
            </a:pPr>
            <a:r>
              <a:rPr lang="en-US" dirty="0"/>
              <a:t>We are responsible for the accessibility of </a:t>
            </a:r>
            <a:r>
              <a:rPr lang="en-US" b="1" dirty="0"/>
              <a:t>all systems </a:t>
            </a:r>
            <a:r>
              <a:rPr lang="en-US" dirty="0"/>
              <a:t>we offer, whether they are developed by us or an outside vendor.</a:t>
            </a:r>
          </a:p>
          <a:p>
            <a:pPr>
              <a:spcBef>
                <a:spcPts val="0"/>
              </a:spcBef>
              <a:spcAft>
                <a:spcPts val="300"/>
              </a:spcAft>
            </a:pPr>
            <a:r>
              <a:rPr lang="en-US" b="1" dirty="0"/>
              <a:t>Ensure</a:t>
            </a:r>
            <a:r>
              <a:rPr lang="en-US" dirty="0"/>
              <a:t> </a:t>
            </a:r>
            <a:r>
              <a:rPr lang="en-US" b="1" dirty="0"/>
              <a:t>accessibility</a:t>
            </a:r>
            <a:r>
              <a:rPr lang="en-US" dirty="0"/>
              <a:t> and </a:t>
            </a:r>
            <a:r>
              <a:rPr lang="en-US" b="1" dirty="0"/>
              <a:t>budget</a:t>
            </a:r>
            <a:r>
              <a:rPr lang="en-US" dirty="0"/>
              <a:t> for related expenses throughout:</a:t>
            </a:r>
          </a:p>
          <a:p>
            <a:pPr lvl="1">
              <a:spcBef>
                <a:spcPts val="0"/>
              </a:spcBef>
            </a:pPr>
            <a:r>
              <a:rPr lang="en-US" dirty="0"/>
              <a:t>Procurement of third-party systems</a:t>
            </a:r>
          </a:p>
          <a:p>
            <a:pPr lvl="1">
              <a:spcBef>
                <a:spcPts val="0"/>
              </a:spcBef>
            </a:pPr>
            <a:r>
              <a:rPr lang="en-US" dirty="0"/>
              <a:t>Software and web development, including ongoing maintenance</a:t>
            </a:r>
          </a:p>
          <a:p>
            <a:pPr lvl="1">
              <a:spcBef>
                <a:spcPts val="0"/>
              </a:spcBef>
            </a:pPr>
            <a:r>
              <a:rPr lang="en-US" dirty="0"/>
              <a:t>Document creation and maintenance, including PDFs</a:t>
            </a:r>
          </a:p>
          <a:p>
            <a:pPr lvl="1">
              <a:spcBef>
                <a:spcPts val="0"/>
              </a:spcBef>
            </a:pPr>
            <a:r>
              <a:rPr lang="en-US" dirty="0"/>
              <a:t>Media and social media creation, including descriptions of images, video, and audio</a:t>
            </a:r>
          </a:p>
          <a:p>
            <a:pPr lvl="1">
              <a:spcBef>
                <a:spcPts val="0"/>
              </a:spcBef>
            </a:pPr>
            <a:r>
              <a:rPr lang="en-US" dirty="0"/>
              <a:t>Instructional design</a:t>
            </a:r>
          </a:p>
          <a:p>
            <a:pPr lvl="1">
              <a:spcBef>
                <a:spcPts val="0"/>
              </a:spcBef>
            </a:pPr>
            <a:r>
              <a:rPr lang="en-US" dirty="0"/>
              <a:t>Project life cycles</a:t>
            </a:r>
          </a:p>
          <a:p>
            <a:pPr lvl="1">
              <a:spcBef>
                <a:spcPts val="0"/>
              </a:spcBef>
            </a:pPr>
            <a:r>
              <a:rPr lang="en-US" dirty="0"/>
              <a:t>Webinar and remote meeting planning, including captioners and interpreters as needed</a:t>
            </a:r>
          </a:p>
        </p:txBody>
      </p:sp>
    </p:spTree>
    <p:extLst>
      <p:ext uri="{BB962C8B-B14F-4D97-AF65-F5344CB8AC3E}">
        <p14:creationId xmlns:p14="http://schemas.microsoft.com/office/powerpoint/2010/main" val="1669257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60088-0B36-9B43-91AB-EBBD4920D051}"/>
              </a:ext>
            </a:extLst>
          </p:cNvPr>
          <p:cNvSpPr>
            <a:spLocks noGrp="1"/>
          </p:cNvSpPr>
          <p:nvPr>
            <p:ph type="title"/>
          </p:nvPr>
        </p:nvSpPr>
        <p:spPr/>
        <p:txBody>
          <a:bodyPr/>
          <a:lstStyle/>
          <a:p>
            <a:r>
              <a:rPr lang="en-US" dirty="0"/>
              <a:t>Who is responsible for digital accessibility?</a:t>
            </a:r>
          </a:p>
        </p:txBody>
      </p:sp>
      <p:sp>
        <p:nvSpPr>
          <p:cNvPr id="3" name="Text Placeholder 2">
            <a:extLst>
              <a:ext uri="{FF2B5EF4-FFF2-40B4-BE49-F238E27FC236}">
                <a16:creationId xmlns:a16="http://schemas.microsoft.com/office/drawing/2014/main" id="{0932C971-5591-204E-831C-30BE362396A1}"/>
              </a:ext>
            </a:extLst>
          </p:cNvPr>
          <p:cNvSpPr>
            <a:spLocks noGrp="1"/>
          </p:cNvSpPr>
          <p:nvPr>
            <p:ph type="body" idx="1"/>
          </p:nvPr>
        </p:nvSpPr>
        <p:spPr>
          <a:xfrm>
            <a:off x="612648" y="1530627"/>
            <a:ext cx="9922829" cy="3995530"/>
          </a:xfrm>
        </p:spPr>
        <p:txBody>
          <a:bodyPr/>
          <a:lstStyle/>
          <a:p>
            <a:pPr marL="114300" indent="0">
              <a:buNone/>
            </a:pPr>
            <a:r>
              <a:rPr lang="en-US" b="1" dirty="0"/>
              <a:t>Site Owners</a:t>
            </a:r>
            <a:r>
              <a:rPr lang="en-US" dirty="0"/>
              <a:t> have primary responsibility for</a:t>
            </a:r>
          </a:p>
          <a:p>
            <a:r>
              <a:rPr lang="en-US" dirty="0"/>
              <a:t>ensuring that the web properties for which they are responsible conform to this Policy</a:t>
            </a:r>
          </a:p>
          <a:p>
            <a:r>
              <a:rPr lang="en-US" dirty="0"/>
              <a:t>educating and training people who contribute to those sites on the requirements of this Policy and the tools and methods for conforming with it</a:t>
            </a:r>
          </a:p>
          <a:p>
            <a:endParaRPr lang="en-US" dirty="0"/>
          </a:p>
          <a:p>
            <a:pPr marL="114300" indent="0">
              <a:buNone/>
            </a:pPr>
            <a:r>
              <a:rPr lang="en-US" dirty="0"/>
              <a:t>Site Owner: An individual designated responsible for one or more University Web Property(s).</a:t>
            </a:r>
          </a:p>
          <a:p>
            <a:pPr marL="114300" indent="0">
              <a:buNone/>
            </a:pPr>
            <a:endParaRPr lang="en-US" dirty="0"/>
          </a:p>
          <a:p>
            <a:pPr marL="114300" indent="0">
              <a:spcBef>
                <a:spcPts val="0"/>
              </a:spcBef>
              <a:buNone/>
            </a:pPr>
            <a:r>
              <a:rPr lang="en-US" dirty="0"/>
              <a:t>The University provides resources to support digital accessibility, including the Center for Digital Accessibility (CDA) in IT Services.</a:t>
            </a:r>
          </a:p>
        </p:txBody>
      </p:sp>
    </p:spTree>
    <p:extLst>
      <p:ext uri="{BB962C8B-B14F-4D97-AF65-F5344CB8AC3E}">
        <p14:creationId xmlns:p14="http://schemas.microsoft.com/office/powerpoint/2010/main" val="4159505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1A8E-E784-8349-91A1-45BD052943D3}"/>
              </a:ext>
            </a:extLst>
          </p:cNvPr>
          <p:cNvSpPr>
            <a:spLocks noGrp="1"/>
          </p:cNvSpPr>
          <p:nvPr>
            <p:ph type="title"/>
          </p:nvPr>
        </p:nvSpPr>
        <p:spPr/>
        <p:txBody>
          <a:bodyPr/>
          <a:lstStyle/>
          <a:p>
            <a:r>
              <a:rPr lang="en-US" dirty="0"/>
              <a:t>Get started with digital accessibility</a:t>
            </a:r>
          </a:p>
        </p:txBody>
      </p:sp>
      <p:sp>
        <p:nvSpPr>
          <p:cNvPr id="3" name="Text Placeholder 2">
            <a:extLst>
              <a:ext uri="{FF2B5EF4-FFF2-40B4-BE49-F238E27FC236}">
                <a16:creationId xmlns:a16="http://schemas.microsoft.com/office/drawing/2014/main" id="{003AFA49-D306-884E-8072-15761C5872BC}"/>
              </a:ext>
            </a:extLst>
          </p:cNvPr>
          <p:cNvSpPr>
            <a:spLocks noGrp="1"/>
          </p:cNvSpPr>
          <p:nvPr>
            <p:ph type="body" idx="1"/>
          </p:nvPr>
        </p:nvSpPr>
        <p:spPr>
          <a:xfrm>
            <a:off x="612648" y="1123122"/>
            <a:ext cx="10523438" cy="4686007"/>
          </a:xfrm>
        </p:spPr>
        <p:txBody>
          <a:bodyPr/>
          <a:lstStyle/>
          <a:p>
            <a:r>
              <a:rPr lang="en-US" b="1" dirty="0"/>
              <a:t>Learn more </a:t>
            </a:r>
            <a:r>
              <a:rPr lang="en-US" dirty="0"/>
              <a:t>about website accessibility</a:t>
            </a:r>
          </a:p>
          <a:p>
            <a:r>
              <a:rPr lang="en-US" dirty="0"/>
              <a:t>Don’t be intimidated or worry that the task is too daunting; make a best effort by</a:t>
            </a:r>
          </a:p>
          <a:p>
            <a:pPr lvl="1"/>
            <a:r>
              <a:rPr lang="en-US" dirty="0"/>
              <a:t>Focusing on removing barriers</a:t>
            </a:r>
          </a:p>
          <a:p>
            <a:pPr lvl="1"/>
            <a:r>
              <a:rPr lang="en-US" dirty="0"/>
              <a:t>Working toward greater accessibility over time</a:t>
            </a:r>
          </a:p>
          <a:p>
            <a:r>
              <a:rPr lang="en-US" dirty="0"/>
              <a:t>Start making </a:t>
            </a:r>
            <a:r>
              <a:rPr lang="en-US" b="1" dirty="0"/>
              <a:t>easy changes </a:t>
            </a:r>
            <a:r>
              <a:rPr lang="en-US" dirty="0"/>
              <a:t>first</a:t>
            </a:r>
          </a:p>
          <a:p>
            <a:pPr lvl="1"/>
            <a:r>
              <a:rPr lang="en-US" dirty="0"/>
              <a:t>Missing alt text for images and interactive elements (e.g., buttons)</a:t>
            </a:r>
          </a:p>
          <a:p>
            <a:pPr lvl="1"/>
            <a:r>
              <a:rPr lang="en-US" dirty="0"/>
              <a:t>Missing captions and audio descriptions</a:t>
            </a:r>
          </a:p>
          <a:p>
            <a:pPr lvl="1"/>
            <a:r>
              <a:rPr lang="en-US" dirty="0"/>
              <a:t>Headers that aren’t marked up properly</a:t>
            </a:r>
          </a:p>
          <a:p>
            <a:pPr lvl="1"/>
            <a:r>
              <a:rPr lang="en-US" dirty="0"/>
              <a:t>Color contrast issues</a:t>
            </a:r>
          </a:p>
          <a:p>
            <a:pPr lvl="1"/>
            <a:r>
              <a:rPr lang="en-US" dirty="0"/>
              <a:t>Missing focus indicators</a:t>
            </a:r>
          </a:p>
          <a:p>
            <a:pPr lvl="1"/>
            <a:r>
              <a:rPr lang="en-US" dirty="0"/>
              <a:t>Site-wide issues (link style, header, footer)</a:t>
            </a:r>
          </a:p>
          <a:p>
            <a:r>
              <a:rPr lang="en-US" b="1" dirty="0"/>
              <a:t>Prioritize</a:t>
            </a:r>
          </a:p>
          <a:p>
            <a:pPr lvl="1"/>
            <a:r>
              <a:rPr lang="en-US" dirty="0"/>
              <a:t>Issues with highest user-impact (e.g., keyboard accessibility)</a:t>
            </a:r>
          </a:p>
          <a:p>
            <a:pPr lvl="1"/>
            <a:r>
              <a:rPr lang="en-US" dirty="0"/>
              <a:t>New websites and content</a:t>
            </a:r>
          </a:p>
          <a:p>
            <a:pPr marL="571500" lvl="1" indent="0">
              <a:buNone/>
            </a:pPr>
            <a:endParaRPr lang="en-US" dirty="0"/>
          </a:p>
        </p:txBody>
      </p:sp>
    </p:spTree>
    <p:extLst>
      <p:ext uri="{BB962C8B-B14F-4D97-AF65-F5344CB8AC3E}">
        <p14:creationId xmlns:p14="http://schemas.microsoft.com/office/powerpoint/2010/main" val="995345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802A6-8DA5-EA4B-BF83-359457E8B4D5}"/>
              </a:ext>
            </a:extLst>
          </p:cNvPr>
          <p:cNvSpPr>
            <a:spLocks noGrp="1"/>
          </p:cNvSpPr>
          <p:nvPr>
            <p:ph type="ctrTitle"/>
          </p:nvPr>
        </p:nvSpPr>
        <p:spPr>
          <a:xfrm>
            <a:off x="914400" y="2024744"/>
            <a:ext cx="10363200" cy="1515410"/>
          </a:xfrm>
        </p:spPr>
        <p:txBody>
          <a:bodyPr/>
          <a:lstStyle/>
          <a:p>
            <a:r>
              <a:rPr lang="en-US" dirty="0">
                <a:solidFill>
                  <a:schemeClr val="tx1"/>
                </a:solidFill>
              </a:rPr>
              <a:t>University Resources</a:t>
            </a:r>
          </a:p>
        </p:txBody>
      </p:sp>
    </p:spTree>
    <p:extLst>
      <p:ext uri="{BB962C8B-B14F-4D97-AF65-F5344CB8AC3E}">
        <p14:creationId xmlns:p14="http://schemas.microsoft.com/office/powerpoint/2010/main" val="1436042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03D1-A3E2-3A4E-9A77-500D853D0111}"/>
              </a:ext>
            </a:extLst>
          </p:cNvPr>
          <p:cNvSpPr>
            <a:spLocks noGrp="1"/>
          </p:cNvSpPr>
          <p:nvPr>
            <p:ph type="title"/>
          </p:nvPr>
        </p:nvSpPr>
        <p:spPr/>
        <p:txBody>
          <a:bodyPr/>
          <a:lstStyle/>
          <a:p>
            <a:r>
              <a:rPr lang="en-US" dirty="0"/>
              <a:t>Overview</a:t>
            </a:r>
          </a:p>
        </p:txBody>
      </p:sp>
      <p:sp>
        <p:nvSpPr>
          <p:cNvPr id="3" name="Text Placeholder 2">
            <a:extLst>
              <a:ext uri="{FF2B5EF4-FFF2-40B4-BE49-F238E27FC236}">
                <a16:creationId xmlns:a16="http://schemas.microsoft.com/office/drawing/2014/main" id="{2164975D-052D-B74C-AFE7-0144275D350D}"/>
              </a:ext>
            </a:extLst>
          </p:cNvPr>
          <p:cNvSpPr>
            <a:spLocks noGrp="1"/>
          </p:cNvSpPr>
          <p:nvPr>
            <p:ph type="body" idx="1"/>
          </p:nvPr>
        </p:nvSpPr>
        <p:spPr>
          <a:xfrm>
            <a:off x="612648" y="1400537"/>
            <a:ext cx="10972800" cy="4518349"/>
          </a:xfrm>
        </p:spPr>
        <p:txBody>
          <a:bodyPr/>
          <a:lstStyle/>
          <a:p>
            <a:pPr>
              <a:lnSpc>
                <a:spcPct val="200000"/>
              </a:lnSpc>
              <a:spcBef>
                <a:spcPts val="0"/>
              </a:spcBef>
              <a:buFont typeface="+mj-lt"/>
              <a:buAutoNum type="arabicPeriod"/>
            </a:pPr>
            <a:r>
              <a:rPr lang="en-US" sz="2000" dirty="0"/>
              <a:t>Why are website security and accessibility important?</a:t>
            </a:r>
          </a:p>
          <a:p>
            <a:pPr>
              <a:lnSpc>
                <a:spcPct val="200000"/>
              </a:lnSpc>
              <a:spcBef>
                <a:spcPts val="0"/>
              </a:spcBef>
              <a:buFont typeface="+mj-lt"/>
              <a:buAutoNum type="arabicPeriod"/>
            </a:pPr>
            <a:r>
              <a:rPr lang="en-US" sz="2000" dirty="0"/>
              <a:t>Web policies and standards</a:t>
            </a:r>
          </a:p>
          <a:p>
            <a:pPr>
              <a:lnSpc>
                <a:spcPct val="200000"/>
              </a:lnSpc>
              <a:spcBef>
                <a:spcPts val="0"/>
              </a:spcBef>
              <a:buFont typeface="+mj-lt"/>
              <a:buAutoNum type="arabicPeriod"/>
            </a:pPr>
            <a:r>
              <a:rPr lang="en-US" sz="2000" dirty="0"/>
              <a:t>Security and maintenance fundamentals</a:t>
            </a:r>
          </a:p>
          <a:p>
            <a:pPr>
              <a:lnSpc>
                <a:spcPct val="200000"/>
              </a:lnSpc>
              <a:spcBef>
                <a:spcPts val="0"/>
              </a:spcBef>
              <a:buFont typeface="+mj-lt"/>
              <a:buAutoNum type="arabicPeriod"/>
            </a:pPr>
            <a:r>
              <a:rPr lang="en-US" sz="2000" dirty="0"/>
              <a:t>Digital accessibility fundamentals</a:t>
            </a:r>
          </a:p>
          <a:p>
            <a:pPr>
              <a:lnSpc>
                <a:spcPct val="200000"/>
              </a:lnSpc>
              <a:spcBef>
                <a:spcPts val="0"/>
              </a:spcBef>
              <a:buFont typeface="+mj-lt"/>
              <a:buAutoNum type="arabicPeriod"/>
            </a:pPr>
            <a:r>
              <a:rPr lang="en-US" sz="2000" dirty="0"/>
              <a:t>University resources</a:t>
            </a:r>
          </a:p>
          <a:p>
            <a:pPr>
              <a:lnSpc>
                <a:spcPct val="200000"/>
              </a:lnSpc>
              <a:spcBef>
                <a:spcPts val="0"/>
              </a:spcBef>
              <a:buFont typeface="+mj-lt"/>
              <a:buAutoNum type="arabicPeriod"/>
            </a:pPr>
            <a:r>
              <a:rPr lang="en-US" sz="2000" dirty="0"/>
              <a:t>Action plan</a:t>
            </a:r>
          </a:p>
          <a:p>
            <a:pPr>
              <a:lnSpc>
                <a:spcPct val="200000"/>
              </a:lnSpc>
              <a:spcBef>
                <a:spcPts val="0"/>
              </a:spcBef>
              <a:buFont typeface="+mj-lt"/>
              <a:buAutoNum type="arabicPeriod"/>
            </a:pPr>
            <a:r>
              <a:rPr lang="en-US" sz="2000" dirty="0"/>
              <a:t>Q &amp; A</a:t>
            </a:r>
          </a:p>
        </p:txBody>
      </p:sp>
    </p:spTree>
    <p:extLst>
      <p:ext uri="{BB962C8B-B14F-4D97-AF65-F5344CB8AC3E}">
        <p14:creationId xmlns:p14="http://schemas.microsoft.com/office/powerpoint/2010/main" val="2199919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98341-A19E-2942-BC8D-4D61616255E0}"/>
              </a:ext>
            </a:extLst>
          </p:cNvPr>
          <p:cNvSpPr>
            <a:spLocks noGrp="1"/>
          </p:cNvSpPr>
          <p:nvPr>
            <p:ph type="title"/>
          </p:nvPr>
        </p:nvSpPr>
        <p:spPr/>
        <p:txBody>
          <a:bodyPr/>
          <a:lstStyle/>
          <a:p>
            <a:r>
              <a:rPr lang="en-US" dirty="0"/>
              <a:t>Resource planning and support</a:t>
            </a:r>
          </a:p>
        </p:txBody>
      </p:sp>
      <p:sp>
        <p:nvSpPr>
          <p:cNvPr id="3" name="Text Placeholder 2">
            <a:extLst>
              <a:ext uri="{FF2B5EF4-FFF2-40B4-BE49-F238E27FC236}">
                <a16:creationId xmlns:a16="http://schemas.microsoft.com/office/drawing/2014/main" id="{D6DA5BF8-5255-3446-B98D-6DAB5B03BE5B}"/>
              </a:ext>
            </a:extLst>
          </p:cNvPr>
          <p:cNvSpPr>
            <a:spLocks noGrp="1"/>
          </p:cNvSpPr>
          <p:nvPr>
            <p:ph type="body" idx="1"/>
          </p:nvPr>
        </p:nvSpPr>
        <p:spPr>
          <a:xfrm>
            <a:off x="612648" y="1363437"/>
            <a:ext cx="10972800" cy="4433206"/>
          </a:xfrm>
        </p:spPr>
        <p:txBody>
          <a:bodyPr/>
          <a:lstStyle/>
          <a:p>
            <a:r>
              <a:rPr lang="en-US" dirty="0"/>
              <a:t>There may be costs associated with making needed changes to be in compliance with the new policies. You are encouraged to discuss this with your unit budget manager.</a:t>
            </a:r>
          </a:p>
          <a:p>
            <a:endParaRPr lang="en-US" dirty="0"/>
          </a:p>
          <a:p>
            <a:r>
              <a:rPr lang="en-US" dirty="0"/>
              <a:t>There are many things you can do to strengthen your compliance without incurring any expense, including:</a:t>
            </a:r>
          </a:p>
          <a:p>
            <a:pPr lvl="1"/>
            <a:r>
              <a:rPr lang="en-US" dirty="0"/>
              <a:t>Security: Reduce risk. Sometimes, making simple choices about product configurations or data can avoid compliance or security costs.</a:t>
            </a:r>
          </a:p>
          <a:p>
            <a:pPr lvl="1"/>
            <a:r>
              <a:rPr lang="en-US"/>
              <a:t>Digital accessibility: Address some of the “easy changes” mentioned earlier, like adding alt-text to images and creating meaningful link text.</a:t>
            </a:r>
            <a:endParaRPr lang="en-US" dirty="0"/>
          </a:p>
          <a:p>
            <a:endParaRPr lang="en-US" dirty="0"/>
          </a:p>
          <a:p>
            <a:r>
              <a:rPr lang="en-US" dirty="0"/>
              <a:t>The University has provided organizational resources to assist with this effort:</a:t>
            </a:r>
          </a:p>
          <a:p>
            <a:pPr lvl="1"/>
            <a:r>
              <a:rPr lang="en-US" dirty="0"/>
              <a:t>Website Resource Center</a:t>
            </a:r>
          </a:p>
          <a:p>
            <a:pPr lvl="1"/>
            <a:r>
              <a:rPr lang="en-US" dirty="0"/>
              <a:t>Center for Digital Accessibility</a:t>
            </a:r>
          </a:p>
          <a:p>
            <a:pPr lvl="1"/>
            <a:r>
              <a:rPr lang="en-US" dirty="0"/>
              <a:t>Enterprise accessibility tool</a:t>
            </a:r>
          </a:p>
          <a:p>
            <a:endParaRPr lang="en-US" dirty="0"/>
          </a:p>
        </p:txBody>
      </p:sp>
    </p:spTree>
    <p:extLst>
      <p:ext uri="{BB962C8B-B14F-4D97-AF65-F5344CB8AC3E}">
        <p14:creationId xmlns:p14="http://schemas.microsoft.com/office/powerpoint/2010/main" val="3412903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FD579-4F02-A848-8FA0-56E2677B4563}"/>
              </a:ext>
            </a:extLst>
          </p:cNvPr>
          <p:cNvSpPr>
            <a:spLocks noGrp="1"/>
          </p:cNvSpPr>
          <p:nvPr>
            <p:ph type="title"/>
          </p:nvPr>
        </p:nvSpPr>
        <p:spPr/>
        <p:txBody>
          <a:bodyPr/>
          <a:lstStyle/>
          <a:p>
            <a:r>
              <a:rPr lang="en-US" dirty="0"/>
              <a:t>Website Resource Center</a:t>
            </a:r>
          </a:p>
        </p:txBody>
      </p:sp>
      <p:sp>
        <p:nvSpPr>
          <p:cNvPr id="3" name="Text Placeholder 2">
            <a:extLst>
              <a:ext uri="{FF2B5EF4-FFF2-40B4-BE49-F238E27FC236}">
                <a16:creationId xmlns:a16="http://schemas.microsoft.com/office/drawing/2014/main" id="{1707D817-3F87-9B4C-866A-4978C62E31AA}"/>
              </a:ext>
            </a:extLst>
          </p:cNvPr>
          <p:cNvSpPr>
            <a:spLocks noGrp="1"/>
          </p:cNvSpPr>
          <p:nvPr>
            <p:ph type="body" idx="1"/>
          </p:nvPr>
        </p:nvSpPr>
        <p:spPr>
          <a:xfrm>
            <a:off x="612648" y="1431450"/>
            <a:ext cx="4790536" cy="4212198"/>
          </a:xfrm>
        </p:spPr>
        <p:txBody>
          <a:bodyPr/>
          <a:lstStyle/>
          <a:p>
            <a:pPr marL="114300" indent="0">
              <a:spcBef>
                <a:spcPts val="1000"/>
              </a:spcBef>
              <a:buNone/>
            </a:pPr>
            <a:r>
              <a:rPr lang="en-US" dirty="0"/>
              <a:t>A website that provides web-related services and information:</a:t>
            </a:r>
          </a:p>
          <a:p>
            <a:pPr marL="114300" indent="0">
              <a:spcBef>
                <a:spcPts val="1000"/>
              </a:spcBef>
              <a:buNone/>
            </a:pPr>
            <a:endParaRPr lang="en-US" dirty="0"/>
          </a:p>
          <a:p>
            <a:pPr>
              <a:spcBef>
                <a:spcPts val="1000"/>
              </a:spcBef>
            </a:pPr>
            <a:r>
              <a:rPr lang="en-US" dirty="0"/>
              <a:t>University web policies &amp; standards</a:t>
            </a:r>
          </a:p>
          <a:p>
            <a:pPr>
              <a:spcBef>
                <a:spcPts val="1000"/>
              </a:spcBef>
            </a:pPr>
            <a:r>
              <a:rPr lang="en-US" dirty="0"/>
              <a:t>Website registration</a:t>
            </a:r>
          </a:p>
          <a:p>
            <a:pPr>
              <a:spcBef>
                <a:spcPts val="1000"/>
              </a:spcBef>
            </a:pPr>
            <a:r>
              <a:rPr lang="en-US" dirty="0"/>
              <a:t>Domain name requests</a:t>
            </a:r>
          </a:p>
          <a:p>
            <a:pPr>
              <a:spcBef>
                <a:spcPts val="1000"/>
              </a:spcBef>
            </a:pPr>
            <a:r>
              <a:rPr lang="en-US" dirty="0"/>
              <a:t>Website hosting options</a:t>
            </a:r>
          </a:p>
          <a:p>
            <a:pPr>
              <a:spcBef>
                <a:spcPts val="1000"/>
              </a:spcBef>
            </a:pPr>
            <a:r>
              <a:rPr lang="en-US" dirty="0"/>
              <a:t>Training and support materials</a:t>
            </a:r>
          </a:p>
          <a:p>
            <a:pPr>
              <a:spcBef>
                <a:spcPts val="1000"/>
              </a:spcBef>
            </a:pPr>
            <a:r>
              <a:rPr lang="en-US" dirty="0"/>
              <a:t>On-campus and preferred vendor solutions for website development</a:t>
            </a:r>
          </a:p>
          <a:p>
            <a:pPr>
              <a:spcBef>
                <a:spcPts val="1000"/>
              </a:spcBef>
            </a:pPr>
            <a:endParaRPr lang="en-US" dirty="0"/>
          </a:p>
          <a:p>
            <a:pPr>
              <a:spcBef>
                <a:spcPts val="1000"/>
              </a:spcBef>
            </a:pPr>
            <a:endParaRPr lang="en-US" dirty="0"/>
          </a:p>
        </p:txBody>
      </p:sp>
      <p:pic>
        <p:nvPicPr>
          <p:cNvPr id="4" name="Picture 4" descr="UChicago Website Resource Center website">
            <a:extLst>
              <a:ext uri="{FF2B5EF4-FFF2-40B4-BE49-F238E27FC236}">
                <a16:creationId xmlns:a16="http://schemas.microsoft.com/office/drawing/2014/main" id="{25186AF9-0AA6-47A5-AACA-1DC901F647ED}"/>
              </a:ext>
            </a:extLst>
          </p:cNvPr>
          <p:cNvPicPr>
            <a:picLocks noChangeAspect="1"/>
          </p:cNvPicPr>
          <p:nvPr/>
        </p:nvPicPr>
        <p:blipFill>
          <a:blip r:embed="rId3"/>
          <a:stretch>
            <a:fillRect/>
          </a:stretch>
        </p:blipFill>
        <p:spPr>
          <a:xfrm>
            <a:off x="5894685" y="1973381"/>
            <a:ext cx="5446143" cy="2824973"/>
          </a:xfrm>
          <a:prstGeom prst="rect">
            <a:avLst/>
          </a:prstGeom>
          <a:ln>
            <a:solidFill>
              <a:schemeClr val="tx1">
                <a:lumMod val="85000"/>
                <a:lumOff val="15000"/>
              </a:schemeClr>
            </a:solidFill>
          </a:ln>
        </p:spPr>
      </p:pic>
      <p:sp>
        <p:nvSpPr>
          <p:cNvPr id="5" name="TextBox 4">
            <a:extLst>
              <a:ext uri="{FF2B5EF4-FFF2-40B4-BE49-F238E27FC236}">
                <a16:creationId xmlns:a16="http://schemas.microsoft.com/office/drawing/2014/main" id="{5D3110AE-2E22-4E47-B22A-31398CBDEA34}"/>
              </a:ext>
            </a:extLst>
          </p:cNvPr>
          <p:cNvSpPr txBox="1"/>
          <p:nvPr/>
        </p:nvSpPr>
        <p:spPr>
          <a:xfrm>
            <a:off x="5894684" y="4918100"/>
            <a:ext cx="5446143" cy="646331"/>
          </a:xfrm>
          <a:prstGeom prst="rect">
            <a:avLst/>
          </a:prstGeom>
          <a:noFill/>
        </p:spPr>
        <p:txBody>
          <a:bodyPr wrap="square" rtlCol="0">
            <a:spAutoFit/>
          </a:bodyPr>
          <a:lstStyle/>
          <a:p>
            <a:r>
              <a:rPr lang="en-US" sz="1800" dirty="0">
                <a:solidFill>
                  <a:srgbClr val="8E0F00"/>
                </a:solidFill>
                <a:hlinkClick r:id="rId4">
                  <a:extLst>
                    <a:ext uri="{A12FA001-AC4F-418D-AE19-62706E023703}">
                      <ahyp:hlinkClr xmlns:ahyp="http://schemas.microsoft.com/office/drawing/2018/hyperlinkcolor" val="tx"/>
                    </a:ext>
                  </a:extLst>
                </a:hlinkClick>
              </a:rPr>
              <a:t>Website Resource Center</a:t>
            </a:r>
            <a:r>
              <a:rPr lang="en-US" sz="1800" dirty="0"/>
              <a:t> website URL:</a:t>
            </a:r>
            <a:br>
              <a:rPr lang="en-US" sz="1800" dirty="0"/>
            </a:br>
            <a:r>
              <a:rPr lang="en-US" sz="1800" dirty="0"/>
              <a:t>https://</a:t>
            </a:r>
            <a:r>
              <a:rPr lang="en-US" sz="1800" dirty="0" err="1"/>
              <a:t>websites.uchicago.edu</a:t>
            </a:r>
            <a:endParaRPr lang="en-US" sz="1800" dirty="0"/>
          </a:p>
        </p:txBody>
      </p:sp>
    </p:spTree>
    <p:extLst>
      <p:ext uri="{BB962C8B-B14F-4D97-AF65-F5344CB8AC3E}">
        <p14:creationId xmlns:p14="http://schemas.microsoft.com/office/powerpoint/2010/main" val="2353078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9B169-E392-CE49-8C60-A1311283058A}"/>
              </a:ext>
            </a:extLst>
          </p:cNvPr>
          <p:cNvSpPr>
            <a:spLocks noGrp="1"/>
          </p:cNvSpPr>
          <p:nvPr>
            <p:ph type="title"/>
          </p:nvPr>
        </p:nvSpPr>
        <p:spPr/>
        <p:txBody>
          <a:bodyPr/>
          <a:lstStyle/>
          <a:p>
            <a:r>
              <a:rPr lang="en-US" dirty="0"/>
              <a:t>Center for Digital Accessibility</a:t>
            </a:r>
          </a:p>
        </p:txBody>
      </p:sp>
      <p:sp>
        <p:nvSpPr>
          <p:cNvPr id="3" name="Text Placeholder 2">
            <a:extLst>
              <a:ext uri="{FF2B5EF4-FFF2-40B4-BE49-F238E27FC236}">
                <a16:creationId xmlns:a16="http://schemas.microsoft.com/office/drawing/2014/main" id="{2D00A325-CD75-214C-988B-ACF8171CE895}"/>
              </a:ext>
            </a:extLst>
          </p:cNvPr>
          <p:cNvSpPr>
            <a:spLocks noGrp="1"/>
          </p:cNvSpPr>
          <p:nvPr>
            <p:ph type="body" idx="1"/>
          </p:nvPr>
        </p:nvSpPr>
        <p:spPr>
          <a:xfrm>
            <a:off x="612648" y="1383957"/>
            <a:ext cx="4975352" cy="4302823"/>
          </a:xfrm>
        </p:spPr>
        <p:txBody>
          <a:bodyPr/>
          <a:lstStyle/>
          <a:p>
            <a:pPr>
              <a:spcAft>
                <a:spcPts val="600"/>
              </a:spcAft>
            </a:pPr>
            <a:r>
              <a:rPr lang="en-US" dirty="0"/>
              <a:t>The CDA is a resource in IT Services (launched in Jan. 2020).</a:t>
            </a:r>
          </a:p>
          <a:p>
            <a:pPr>
              <a:spcAft>
                <a:spcPts val="600"/>
              </a:spcAft>
            </a:pPr>
            <a:r>
              <a:rPr lang="en-US" dirty="0"/>
              <a:t>The CDA provides services related to digital accessibility:</a:t>
            </a:r>
          </a:p>
          <a:p>
            <a:pPr lvl="1">
              <a:spcBef>
                <a:spcPts val="0"/>
              </a:spcBef>
            </a:pPr>
            <a:r>
              <a:rPr lang="en-US" dirty="0"/>
              <a:t>Consulting (guidelines and implementation of standards)</a:t>
            </a:r>
          </a:p>
          <a:p>
            <a:pPr lvl="1">
              <a:spcBef>
                <a:spcPts val="0"/>
              </a:spcBef>
            </a:pPr>
            <a:r>
              <a:rPr lang="en-US" dirty="0"/>
              <a:t>Evaluation (tools and support for assessing digital content)</a:t>
            </a:r>
          </a:p>
          <a:p>
            <a:pPr lvl="1">
              <a:spcBef>
                <a:spcPts val="0"/>
              </a:spcBef>
            </a:pPr>
            <a:r>
              <a:rPr lang="en-US" dirty="0"/>
              <a:t>Training (custom training and links to resources)</a:t>
            </a:r>
          </a:p>
          <a:p>
            <a:pPr>
              <a:spcAft>
                <a:spcPts val="600"/>
              </a:spcAft>
            </a:pPr>
            <a:r>
              <a:rPr lang="en-US" dirty="0"/>
              <a:t>Staff:</a:t>
            </a:r>
          </a:p>
          <a:p>
            <a:pPr lvl="1">
              <a:spcBef>
                <a:spcPts val="0"/>
              </a:spcBef>
              <a:spcAft>
                <a:spcPts val="1400"/>
              </a:spcAft>
            </a:pPr>
            <a:r>
              <a:rPr lang="en-US" dirty="0"/>
              <a:t>director and three digital accessibility specialists</a:t>
            </a:r>
          </a:p>
          <a:p>
            <a:pPr marL="114300" indent="0">
              <a:buNone/>
            </a:pPr>
            <a:endParaRPr lang="en-US" sz="1600" dirty="0"/>
          </a:p>
        </p:txBody>
      </p:sp>
      <p:pic>
        <p:nvPicPr>
          <p:cNvPr id="6" name="Picture 5" descr="Center for Digital Accessibility website">
            <a:extLst>
              <a:ext uri="{FF2B5EF4-FFF2-40B4-BE49-F238E27FC236}">
                <a16:creationId xmlns:a16="http://schemas.microsoft.com/office/drawing/2014/main" id="{AAA863EF-6E1A-E343-A487-5DD1AF6BB610}"/>
              </a:ext>
            </a:extLst>
          </p:cNvPr>
          <p:cNvPicPr>
            <a:picLocks noChangeAspect="1"/>
          </p:cNvPicPr>
          <p:nvPr/>
        </p:nvPicPr>
        <p:blipFill>
          <a:blip r:embed="rId3"/>
          <a:srcRect/>
          <a:stretch/>
        </p:blipFill>
        <p:spPr>
          <a:xfrm>
            <a:off x="6233690" y="1660723"/>
            <a:ext cx="5282543" cy="2875237"/>
          </a:xfrm>
          <a:prstGeom prst="rect">
            <a:avLst/>
          </a:prstGeom>
          <a:ln>
            <a:solidFill>
              <a:schemeClr val="tx1">
                <a:lumMod val="85000"/>
                <a:lumOff val="15000"/>
              </a:schemeClr>
            </a:solidFill>
          </a:ln>
        </p:spPr>
      </p:pic>
      <p:sp>
        <p:nvSpPr>
          <p:cNvPr id="5" name="TextBox 4">
            <a:extLst>
              <a:ext uri="{FF2B5EF4-FFF2-40B4-BE49-F238E27FC236}">
                <a16:creationId xmlns:a16="http://schemas.microsoft.com/office/drawing/2014/main" id="{00F88FD7-F1AA-7144-B193-1AC90C00548A}"/>
              </a:ext>
            </a:extLst>
          </p:cNvPr>
          <p:cNvSpPr txBox="1"/>
          <p:nvPr/>
        </p:nvSpPr>
        <p:spPr>
          <a:xfrm>
            <a:off x="6114548" y="4550946"/>
            <a:ext cx="5348729" cy="646331"/>
          </a:xfrm>
          <a:prstGeom prst="rect">
            <a:avLst/>
          </a:prstGeom>
          <a:noFill/>
        </p:spPr>
        <p:txBody>
          <a:bodyPr wrap="square" rtlCol="0">
            <a:spAutoFit/>
          </a:bodyPr>
          <a:lstStyle/>
          <a:p>
            <a:r>
              <a:rPr lang="en-US" sz="1800" dirty="0">
                <a:solidFill>
                  <a:srgbClr val="8E0F00"/>
                </a:solidFill>
                <a:hlinkClick r:id="rId4">
                  <a:extLst>
                    <a:ext uri="{A12FA001-AC4F-418D-AE19-62706E023703}">
                      <ahyp:hlinkClr xmlns:ahyp="http://schemas.microsoft.com/office/drawing/2018/hyperlinkcolor" val="tx"/>
                    </a:ext>
                  </a:extLst>
                </a:hlinkClick>
              </a:rPr>
              <a:t>Center for Digital Accessibility</a:t>
            </a:r>
            <a:r>
              <a:rPr lang="en-US" sz="1800" dirty="0"/>
              <a:t> website URL: https://digitalaccessibility.uchicago.edu</a:t>
            </a:r>
          </a:p>
        </p:txBody>
      </p:sp>
    </p:spTree>
    <p:extLst>
      <p:ext uri="{BB962C8B-B14F-4D97-AF65-F5344CB8AC3E}">
        <p14:creationId xmlns:p14="http://schemas.microsoft.com/office/powerpoint/2010/main" val="167650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BC261-2390-A94A-8062-6A8D1BA23996}"/>
              </a:ext>
            </a:extLst>
          </p:cNvPr>
          <p:cNvSpPr>
            <a:spLocks noGrp="1"/>
          </p:cNvSpPr>
          <p:nvPr>
            <p:ph type="title"/>
          </p:nvPr>
        </p:nvSpPr>
        <p:spPr/>
        <p:txBody>
          <a:bodyPr/>
          <a:lstStyle/>
          <a:p>
            <a:r>
              <a:rPr lang="en-US" dirty="0"/>
              <a:t>Enterprise accessibility tool</a:t>
            </a:r>
          </a:p>
        </p:txBody>
      </p:sp>
      <p:pic>
        <p:nvPicPr>
          <p:cNvPr id="5" name="Picture 4" descr="Siteimprove logo">
            <a:extLst>
              <a:ext uri="{FF2B5EF4-FFF2-40B4-BE49-F238E27FC236}">
                <a16:creationId xmlns:a16="http://schemas.microsoft.com/office/drawing/2014/main" id="{C5A22DCC-AB75-2D47-A32B-4CC272063129}"/>
              </a:ext>
            </a:extLst>
          </p:cNvPr>
          <p:cNvPicPr>
            <a:picLocks noChangeAspect="1"/>
          </p:cNvPicPr>
          <p:nvPr/>
        </p:nvPicPr>
        <p:blipFill>
          <a:blip r:embed="rId3"/>
          <a:stretch>
            <a:fillRect/>
          </a:stretch>
        </p:blipFill>
        <p:spPr>
          <a:xfrm>
            <a:off x="6743699" y="269154"/>
            <a:ext cx="3682093" cy="525110"/>
          </a:xfrm>
          <a:prstGeom prst="rect">
            <a:avLst/>
          </a:prstGeom>
        </p:spPr>
      </p:pic>
      <p:sp>
        <p:nvSpPr>
          <p:cNvPr id="3" name="Text Placeholder 2">
            <a:extLst>
              <a:ext uri="{FF2B5EF4-FFF2-40B4-BE49-F238E27FC236}">
                <a16:creationId xmlns:a16="http://schemas.microsoft.com/office/drawing/2014/main" id="{68258C76-E47C-3A4D-934B-66DD4340AD8D}"/>
              </a:ext>
            </a:extLst>
          </p:cNvPr>
          <p:cNvSpPr>
            <a:spLocks noGrp="1"/>
          </p:cNvSpPr>
          <p:nvPr>
            <p:ph type="body" idx="1"/>
          </p:nvPr>
        </p:nvSpPr>
        <p:spPr>
          <a:xfrm>
            <a:off x="612648" y="1322614"/>
            <a:ext cx="10972800" cy="4364166"/>
          </a:xfrm>
        </p:spPr>
        <p:txBody>
          <a:bodyPr/>
          <a:lstStyle/>
          <a:p>
            <a:pPr fontAlgn="base"/>
            <a:r>
              <a:rPr lang="en-US" dirty="0"/>
              <a:t>The University has procured </a:t>
            </a:r>
            <a:r>
              <a:rPr lang="en-US" dirty="0">
                <a:solidFill>
                  <a:srgbClr val="8E0F00"/>
                </a:solidFill>
                <a:hlinkClick r:id="rId4">
                  <a:extLst>
                    <a:ext uri="{A12FA001-AC4F-418D-AE19-62706E023703}">
                      <ahyp:hlinkClr xmlns:ahyp="http://schemas.microsoft.com/office/drawing/2018/hyperlinkcolor" val="tx"/>
                    </a:ext>
                  </a:extLst>
                </a:hlinkClick>
              </a:rPr>
              <a:t>Siteimprove</a:t>
            </a:r>
            <a:r>
              <a:rPr lang="en-US" dirty="0"/>
              <a:t> to assist site owners, web developers, designers, and content editors identify and remediate accessibility issues </a:t>
            </a:r>
            <a:r>
              <a:rPr lang="en-US" b="1" dirty="0"/>
              <a:t>discoverable via automation</a:t>
            </a:r>
            <a:r>
              <a:rPr lang="en-US" dirty="0"/>
              <a:t>.</a:t>
            </a:r>
          </a:p>
          <a:p>
            <a:pPr lvl="1" fontAlgn="base"/>
            <a:r>
              <a:rPr lang="en-US" i="1" dirty="0"/>
              <a:t>Note: </a:t>
            </a:r>
            <a:r>
              <a:rPr lang="en-US" dirty="0"/>
              <a:t>Keyboard and screen reader testing should be used to find and remediate issues discoverable via </a:t>
            </a:r>
            <a:r>
              <a:rPr lang="en-US" b="1" dirty="0"/>
              <a:t>manual testing</a:t>
            </a:r>
            <a:r>
              <a:rPr lang="en-US" dirty="0"/>
              <a:t>. Visit the CDA </a:t>
            </a:r>
            <a:r>
              <a:rPr lang="en-US" dirty="0">
                <a:solidFill>
                  <a:srgbClr val="8E0F00"/>
                </a:solidFill>
                <a:hlinkClick r:id="rId5">
                  <a:extLst>
                    <a:ext uri="{A12FA001-AC4F-418D-AE19-62706E023703}">
                      <ahyp:hlinkClr xmlns:ahyp="http://schemas.microsoft.com/office/drawing/2018/hyperlinkcolor" val="tx"/>
                    </a:ext>
                  </a:extLst>
                </a:hlinkClick>
              </a:rPr>
              <a:t>Get Started</a:t>
            </a:r>
            <a:r>
              <a:rPr lang="en-US" dirty="0"/>
              <a:t> page to learn more.</a:t>
            </a:r>
          </a:p>
          <a:p>
            <a:pPr fontAlgn="base"/>
            <a:endParaRPr lang="en-US" dirty="0"/>
          </a:p>
          <a:p>
            <a:pPr fontAlgn="base"/>
            <a:r>
              <a:rPr lang="en-US" dirty="0" err="1"/>
              <a:t>Siteimprove</a:t>
            </a:r>
            <a:r>
              <a:rPr lang="en-US" dirty="0"/>
              <a:t> provides a suite of web-based tools that regularly scans websites. It detects and reports on issues affecting accessibility, content quality, search engine optimization, and more. </a:t>
            </a:r>
            <a:r>
              <a:rPr lang="en-US" dirty="0" err="1"/>
              <a:t>Siteimprove’s</a:t>
            </a:r>
            <a:r>
              <a:rPr lang="en-US" dirty="0"/>
              <a:t> web accessibility tools enable you to easily:</a:t>
            </a:r>
          </a:p>
          <a:p>
            <a:pPr lvl="1" fontAlgn="base"/>
            <a:r>
              <a:rPr lang="en-US" dirty="0"/>
              <a:t>Find and fix accessibility issues using the WCAG 2.1, AA guidelines</a:t>
            </a:r>
          </a:p>
          <a:p>
            <a:pPr lvl="1" fontAlgn="base"/>
            <a:r>
              <a:rPr lang="en-US" dirty="0"/>
              <a:t>Set priorities for addressing accessibility issues</a:t>
            </a:r>
          </a:p>
          <a:p>
            <a:pPr lvl="1" fontAlgn="base"/>
            <a:r>
              <a:rPr lang="en-US" dirty="0"/>
              <a:t>Schedule reports and track improvement over time</a:t>
            </a:r>
          </a:p>
          <a:p>
            <a:pPr marL="114300" indent="0" fontAlgn="base">
              <a:buNone/>
            </a:pPr>
            <a:endParaRPr lang="en-US" dirty="0"/>
          </a:p>
          <a:p>
            <a:pPr marL="114300" indent="0" fontAlgn="base">
              <a:buNone/>
            </a:pPr>
            <a:r>
              <a:rPr lang="en-US" b="1" dirty="0"/>
              <a:t>Visit the CDA website to learn more about how to start the</a:t>
            </a:r>
            <a:r>
              <a:rPr lang="en-US" b="1" dirty="0">
                <a:solidFill>
                  <a:srgbClr val="8E0F00"/>
                </a:solidFill>
              </a:rPr>
              <a:t> </a:t>
            </a:r>
            <a:r>
              <a:rPr lang="en-US" b="1" dirty="0">
                <a:solidFill>
                  <a:srgbClr val="8E0F00"/>
                </a:solidFill>
                <a:hlinkClick r:id="rId6">
                  <a:extLst>
                    <a:ext uri="{A12FA001-AC4F-418D-AE19-62706E023703}">
                      <ahyp:hlinkClr xmlns:ahyp="http://schemas.microsoft.com/office/drawing/2018/hyperlinkcolor" val="tx"/>
                    </a:ext>
                  </a:extLst>
                </a:hlinkClick>
              </a:rPr>
              <a:t>Siteimprove onboarding</a:t>
            </a:r>
            <a:r>
              <a:rPr lang="en-US" b="1" dirty="0">
                <a:solidFill>
                  <a:srgbClr val="8E0F00"/>
                </a:solidFill>
              </a:rPr>
              <a:t> </a:t>
            </a:r>
            <a:r>
              <a:rPr lang="en-US" b="1" dirty="0">
                <a:solidFill>
                  <a:schemeClr val="tx1"/>
                </a:solidFill>
              </a:rPr>
              <a:t>conversation.</a:t>
            </a:r>
          </a:p>
        </p:txBody>
      </p:sp>
    </p:spTree>
    <p:extLst>
      <p:ext uri="{BB962C8B-B14F-4D97-AF65-F5344CB8AC3E}">
        <p14:creationId xmlns:p14="http://schemas.microsoft.com/office/powerpoint/2010/main" val="2282745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802A6-8DA5-EA4B-BF83-359457E8B4D5}"/>
              </a:ext>
            </a:extLst>
          </p:cNvPr>
          <p:cNvSpPr>
            <a:spLocks noGrp="1"/>
          </p:cNvSpPr>
          <p:nvPr>
            <p:ph type="ctrTitle"/>
          </p:nvPr>
        </p:nvSpPr>
        <p:spPr>
          <a:xfrm>
            <a:off x="914400" y="2029216"/>
            <a:ext cx="10363200" cy="1399784"/>
          </a:xfrm>
        </p:spPr>
        <p:txBody>
          <a:bodyPr/>
          <a:lstStyle/>
          <a:p>
            <a:r>
              <a:rPr lang="en-US" dirty="0">
                <a:solidFill>
                  <a:schemeClr val="tx1"/>
                </a:solidFill>
              </a:rPr>
              <a:t>Action Plan</a:t>
            </a:r>
          </a:p>
        </p:txBody>
      </p:sp>
    </p:spTree>
    <p:extLst>
      <p:ext uri="{BB962C8B-B14F-4D97-AF65-F5344CB8AC3E}">
        <p14:creationId xmlns:p14="http://schemas.microsoft.com/office/powerpoint/2010/main" val="2559659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4256D-D949-884B-8690-008528404196}"/>
              </a:ext>
            </a:extLst>
          </p:cNvPr>
          <p:cNvSpPr>
            <a:spLocks noGrp="1"/>
          </p:cNvSpPr>
          <p:nvPr>
            <p:ph type="title"/>
          </p:nvPr>
        </p:nvSpPr>
        <p:spPr>
          <a:xfrm>
            <a:off x="612648" y="36388"/>
            <a:ext cx="2047425" cy="942180"/>
          </a:xfrm>
        </p:spPr>
        <p:txBody>
          <a:bodyPr/>
          <a:lstStyle/>
          <a:p>
            <a:r>
              <a:rPr lang="en-US" dirty="0"/>
              <a:t>Next steps</a:t>
            </a:r>
          </a:p>
        </p:txBody>
      </p:sp>
      <p:graphicFrame>
        <p:nvGraphicFramePr>
          <p:cNvPr id="4" name="Diagram 3" descr="Arrow chart of next steps to take.">
            <a:extLst>
              <a:ext uri="{FF2B5EF4-FFF2-40B4-BE49-F238E27FC236}">
                <a16:creationId xmlns:a16="http://schemas.microsoft.com/office/drawing/2014/main" id="{3E5B25E8-7E15-534A-A6E3-45D7B1005B1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2552187"/>
              </p:ext>
            </p:extLst>
          </p:nvPr>
        </p:nvGraphicFramePr>
        <p:xfrm>
          <a:off x="612648" y="885041"/>
          <a:ext cx="10952848" cy="4689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3BA5CC53-72D7-AA4F-8FB4-65C90B1ACFB9}"/>
              </a:ext>
            </a:extLst>
          </p:cNvPr>
          <p:cNvSpPr>
            <a:spLocks noGrp="1"/>
          </p:cNvSpPr>
          <p:nvPr>
            <p:ph type="body" idx="1"/>
          </p:nvPr>
        </p:nvSpPr>
        <p:spPr>
          <a:xfrm>
            <a:off x="517327" y="5403271"/>
            <a:ext cx="10972800" cy="523702"/>
          </a:xfrm>
          <a:solidFill>
            <a:srgbClr val="15435F"/>
          </a:solidFill>
          <a:effectLst/>
        </p:spPr>
        <p:txBody>
          <a:bodyPr/>
          <a:lstStyle/>
          <a:p>
            <a:pPr marL="114300" indent="0">
              <a:lnSpc>
                <a:spcPct val="150000"/>
              </a:lnSpc>
              <a:spcBef>
                <a:spcPts val="0"/>
              </a:spcBef>
              <a:buNone/>
            </a:pPr>
            <a:r>
              <a:rPr lang="en-US" dirty="0">
                <a:solidFill>
                  <a:schemeClr val="bg1"/>
                </a:solidFill>
              </a:rPr>
              <a:t>Reach out to the Center for Digital Accessibility (CDA) or Website Resource Center as questions arise.</a:t>
            </a:r>
          </a:p>
        </p:txBody>
      </p:sp>
    </p:spTree>
    <p:extLst>
      <p:ext uri="{BB962C8B-B14F-4D97-AF65-F5344CB8AC3E}">
        <p14:creationId xmlns:p14="http://schemas.microsoft.com/office/powerpoint/2010/main" val="1430728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C3BA4-7767-A54E-8681-A5430281C1B9}"/>
              </a:ext>
            </a:extLst>
          </p:cNvPr>
          <p:cNvSpPr>
            <a:spLocks noGrp="1"/>
          </p:cNvSpPr>
          <p:nvPr>
            <p:ph type="title"/>
          </p:nvPr>
        </p:nvSpPr>
        <p:spPr/>
        <p:txBody>
          <a:bodyPr/>
          <a:lstStyle/>
          <a:p>
            <a:r>
              <a:rPr lang="en-US" dirty="0"/>
              <a:t>Questions</a:t>
            </a:r>
          </a:p>
        </p:txBody>
      </p:sp>
      <p:pic>
        <p:nvPicPr>
          <p:cNvPr id="15" name="Picture 14">
            <a:extLst>
              <a:ext uri="{FF2B5EF4-FFF2-40B4-BE49-F238E27FC236}">
                <a16:creationId xmlns:a16="http://schemas.microsoft.com/office/drawing/2014/main" id="{D2857949-9496-3848-A08A-D4B5DDC12811}"/>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7908" y="1845328"/>
            <a:ext cx="3626894" cy="2901515"/>
          </a:xfrm>
          <a:prstGeom prst="rect">
            <a:avLst/>
          </a:prstGeom>
        </p:spPr>
      </p:pic>
      <p:sp>
        <p:nvSpPr>
          <p:cNvPr id="3" name="TextBox 2">
            <a:extLst>
              <a:ext uri="{FF2B5EF4-FFF2-40B4-BE49-F238E27FC236}">
                <a16:creationId xmlns:a16="http://schemas.microsoft.com/office/drawing/2014/main" id="{2AC1D71F-15D9-49F2-9889-850429A55472}"/>
              </a:ext>
            </a:extLst>
          </p:cNvPr>
          <p:cNvSpPr txBox="1"/>
          <p:nvPr/>
        </p:nvSpPr>
        <p:spPr>
          <a:xfrm>
            <a:off x="4884506" y="1847135"/>
            <a:ext cx="6251579" cy="30162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For more information: </a:t>
            </a:r>
          </a:p>
          <a:p>
            <a:endParaRPr lang="en-US" sz="1600" dirty="0"/>
          </a:p>
          <a:p>
            <a:pPr marL="285750" indent="-285750">
              <a:buChar char="•"/>
            </a:pPr>
            <a:r>
              <a:rPr lang="en-US" sz="1600" dirty="0"/>
              <a:t>Center for Digital Accessibility: </a:t>
            </a:r>
            <a:r>
              <a:rPr lang="en-US" sz="1600" dirty="0" err="1"/>
              <a:t>digitalaccessibility.uchicago.edu</a:t>
            </a:r>
            <a:endParaRPr lang="en-US" sz="1600" dirty="0"/>
          </a:p>
          <a:p>
            <a:pPr marL="285750" indent="-285750">
              <a:buChar char="•"/>
            </a:pPr>
            <a:r>
              <a:rPr lang="en-US" sz="1600" dirty="0"/>
              <a:t>Website Resource Center: websites.uchicago.edu</a:t>
            </a:r>
          </a:p>
          <a:p>
            <a:pPr marL="285750" indent="-285750">
              <a:buChar char="•"/>
            </a:pPr>
            <a:r>
              <a:rPr lang="en-US" sz="1600" dirty="0"/>
              <a:t>Policies: its.uchicago.edu/it-policies/</a:t>
            </a:r>
          </a:p>
          <a:p>
            <a:endParaRPr lang="en-US" sz="1600" dirty="0"/>
          </a:p>
          <a:p>
            <a:r>
              <a:rPr lang="en-US" sz="1600" b="1" dirty="0"/>
              <a:t>Additional questions?</a:t>
            </a:r>
          </a:p>
          <a:p>
            <a:endParaRPr lang="en-US" sz="1600" dirty="0"/>
          </a:p>
          <a:p>
            <a:pPr marL="285750" indent="-285750">
              <a:buChar char="•"/>
            </a:pPr>
            <a:r>
              <a:rPr lang="en-US" sz="1600" dirty="0"/>
              <a:t>General: </a:t>
            </a:r>
            <a:r>
              <a:rPr lang="en-US" sz="1600" dirty="0">
                <a:hlinkClick r:id="rId5"/>
              </a:rPr>
              <a:t>webhelp@uchicago.edu</a:t>
            </a:r>
            <a:endParaRPr lang="en-US" sz="1600" dirty="0"/>
          </a:p>
          <a:p>
            <a:pPr marL="285750" indent="-285750">
              <a:buChar char="•"/>
            </a:pPr>
            <a:r>
              <a:rPr lang="en-US" sz="1600" dirty="0"/>
              <a:t>Accessibility-specific: </a:t>
            </a:r>
            <a:r>
              <a:rPr lang="en-US" sz="1600" dirty="0">
                <a:hlinkClick r:id="rId6"/>
              </a:rPr>
              <a:t>digitalaccessibility@uchicago.edu</a:t>
            </a:r>
            <a:endParaRPr lang="en-US" sz="1600" dirty="0"/>
          </a:p>
          <a:p>
            <a:pPr marL="285750" indent="-285750">
              <a:buChar char="•"/>
            </a:pPr>
            <a:r>
              <a:rPr lang="en-US" sz="1600" dirty="0"/>
              <a:t>Security-specific: </a:t>
            </a:r>
            <a:r>
              <a:rPr lang="en-US" sz="1600" dirty="0">
                <a:hlinkClick r:id="rId7"/>
              </a:rPr>
              <a:t>security@uchicago.edu</a:t>
            </a:r>
            <a:endParaRPr lang="en-US" sz="1600" dirty="0"/>
          </a:p>
          <a:p>
            <a:endParaRPr lang="en-US" dirty="0"/>
          </a:p>
        </p:txBody>
      </p:sp>
    </p:spTree>
    <p:extLst>
      <p:ext uri="{BB962C8B-B14F-4D97-AF65-F5344CB8AC3E}">
        <p14:creationId xmlns:p14="http://schemas.microsoft.com/office/powerpoint/2010/main" val="2407960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C2419F-F187-3D49-9E51-5A36DBD1A207}"/>
              </a:ext>
            </a:extLst>
          </p:cNvPr>
          <p:cNvSpPr>
            <a:spLocks noGrp="1"/>
          </p:cNvSpPr>
          <p:nvPr>
            <p:ph type="ctrTitle"/>
          </p:nvPr>
        </p:nvSpPr>
        <p:spPr>
          <a:xfrm>
            <a:off x="914400" y="1470991"/>
            <a:ext cx="10363200" cy="2315818"/>
          </a:xfrm>
        </p:spPr>
        <p:txBody>
          <a:bodyPr/>
          <a:lstStyle/>
          <a:p>
            <a:r>
              <a:rPr lang="en-US" dirty="0">
                <a:solidFill>
                  <a:schemeClr val="tx1"/>
                </a:solidFill>
              </a:rPr>
              <a:t>The Importance of</a:t>
            </a:r>
            <a:br>
              <a:rPr lang="en-US" dirty="0">
                <a:solidFill>
                  <a:schemeClr val="tx1"/>
                </a:solidFill>
              </a:rPr>
            </a:br>
            <a:r>
              <a:rPr lang="en-US" dirty="0">
                <a:solidFill>
                  <a:schemeClr val="tx1"/>
                </a:solidFill>
              </a:rPr>
              <a:t>Website Security</a:t>
            </a:r>
            <a:br>
              <a:rPr lang="en-US" dirty="0">
                <a:solidFill>
                  <a:schemeClr val="tx1"/>
                </a:solidFill>
              </a:rPr>
            </a:br>
            <a:r>
              <a:rPr lang="en-US" dirty="0">
                <a:solidFill>
                  <a:schemeClr val="tx1"/>
                </a:solidFill>
              </a:rPr>
              <a:t>and Digital Accessibility</a:t>
            </a:r>
          </a:p>
        </p:txBody>
      </p:sp>
    </p:spTree>
    <p:extLst>
      <p:ext uri="{BB962C8B-B14F-4D97-AF65-F5344CB8AC3E}">
        <p14:creationId xmlns:p14="http://schemas.microsoft.com/office/powerpoint/2010/main" val="511711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CDA5A-A026-8846-83F1-9C511066AD90}"/>
              </a:ext>
            </a:extLst>
          </p:cNvPr>
          <p:cNvSpPr>
            <a:spLocks noGrp="1"/>
          </p:cNvSpPr>
          <p:nvPr>
            <p:ph type="title"/>
          </p:nvPr>
        </p:nvSpPr>
        <p:spPr/>
        <p:txBody>
          <a:bodyPr/>
          <a:lstStyle/>
          <a:p>
            <a:r>
              <a:rPr lang="en-US" dirty="0"/>
              <a:t>Website security and digital accessibility at UChicago</a:t>
            </a:r>
          </a:p>
        </p:txBody>
      </p:sp>
      <p:sp>
        <p:nvSpPr>
          <p:cNvPr id="3" name="Text Placeholder 2">
            <a:extLst>
              <a:ext uri="{FF2B5EF4-FFF2-40B4-BE49-F238E27FC236}">
                <a16:creationId xmlns:a16="http://schemas.microsoft.com/office/drawing/2014/main" id="{DF9EAE57-14EC-6047-A624-43FFEF85C353}"/>
              </a:ext>
            </a:extLst>
          </p:cNvPr>
          <p:cNvSpPr>
            <a:spLocks noGrp="1"/>
          </p:cNvSpPr>
          <p:nvPr>
            <p:ph type="body" idx="1"/>
          </p:nvPr>
        </p:nvSpPr>
        <p:spPr>
          <a:xfrm>
            <a:off x="612649" y="1535185"/>
            <a:ext cx="9843316" cy="4458110"/>
          </a:xfrm>
        </p:spPr>
        <p:txBody>
          <a:bodyPr/>
          <a:lstStyle/>
          <a:p>
            <a:pPr>
              <a:spcBef>
                <a:spcPts val="0"/>
              </a:spcBef>
              <a:spcAft>
                <a:spcPts val="1400"/>
              </a:spcAft>
            </a:pPr>
            <a:r>
              <a:rPr lang="en-US" dirty="0"/>
              <a:t>Web properties are websites and applications the University uses for academic, research, and communications purposes. The University has more than 5,000 web properties.</a:t>
            </a:r>
          </a:p>
          <a:p>
            <a:pPr>
              <a:spcBef>
                <a:spcPts val="0"/>
              </a:spcBef>
              <a:spcAft>
                <a:spcPts val="1400"/>
              </a:spcAft>
            </a:pPr>
            <a:r>
              <a:rPr lang="en-US" dirty="0"/>
              <a:t>The security of these web properties is of vital importance to the University, as is making web content accessible to all members of the community. </a:t>
            </a:r>
          </a:p>
          <a:p>
            <a:pPr>
              <a:spcBef>
                <a:spcPts val="0"/>
              </a:spcBef>
              <a:spcAft>
                <a:spcPts val="1400"/>
              </a:spcAft>
            </a:pPr>
            <a:r>
              <a:rPr lang="en-US" dirty="0"/>
              <a:t>With this in mind, in 2018 the Provost charged IT Services with remediating risks associated with web properties and implementing standards that enable the University to sustainably manage these properties going forward in a secure and inclusive manner.</a:t>
            </a:r>
          </a:p>
          <a:p>
            <a:pPr>
              <a:spcBef>
                <a:spcPts val="0"/>
              </a:spcBef>
              <a:spcAft>
                <a:spcPts val="1400"/>
              </a:spcAft>
            </a:pPr>
            <a:r>
              <a:rPr lang="en-US" dirty="0"/>
              <a:t>IT Services has partnered with the Office of the Provost's Equal Opportunity Programs, Student Disability Services, and University Communications, and worked with faculty, IT leaders, and staff from across the University to gain alignment and address accessibility needs with new resources.</a:t>
            </a:r>
          </a:p>
        </p:txBody>
      </p:sp>
    </p:spTree>
    <p:extLst>
      <p:ext uri="{BB962C8B-B14F-4D97-AF65-F5344CB8AC3E}">
        <p14:creationId xmlns:p14="http://schemas.microsoft.com/office/powerpoint/2010/main" val="2590434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FD680-064D-7C4C-A7DE-6F7A4495B7C4}"/>
              </a:ext>
            </a:extLst>
          </p:cNvPr>
          <p:cNvSpPr>
            <a:spLocks noGrp="1"/>
          </p:cNvSpPr>
          <p:nvPr>
            <p:ph type="title"/>
          </p:nvPr>
        </p:nvSpPr>
        <p:spPr/>
        <p:txBody>
          <a:bodyPr/>
          <a:lstStyle/>
          <a:p>
            <a:r>
              <a:rPr lang="en-US" dirty="0"/>
              <a:t>What could happen if a web property is not secure?</a:t>
            </a:r>
          </a:p>
        </p:txBody>
      </p:sp>
      <p:sp>
        <p:nvSpPr>
          <p:cNvPr id="3" name="Text Placeholder 2">
            <a:extLst>
              <a:ext uri="{FF2B5EF4-FFF2-40B4-BE49-F238E27FC236}">
                <a16:creationId xmlns:a16="http://schemas.microsoft.com/office/drawing/2014/main" id="{CBFE6516-D54A-104F-97D4-8174826832D6}"/>
              </a:ext>
            </a:extLst>
          </p:cNvPr>
          <p:cNvSpPr>
            <a:spLocks noGrp="1"/>
          </p:cNvSpPr>
          <p:nvPr>
            <p:ph type="body" idx="1"/>
          </p:nvPr>
        </p:nvSpPr>
        <p:spPr/>
        <p:txBody>
          <a:bodyPr/>
          <a:lstStyle/>
          <a:p>
            <a:pPr marL="114300" indent="0">
              <a:buNone/>
            </a:pPr>
            <a:r>
              <a:rPr lang="en-US" dirty="0"/>
              <a:t>Potential scenarios include:</a:t>
            </a:r>
          </a:p>
          <a:p>
            <a:pPr>
              <a:spcBef>
                <a:spcPts val="1400"/>
              </a:spcBef>
            </a:pPr>
            <a:r>
              <a:rPr lang="en-US" dirty="0"/>
              <a:t>Data breach or exposure of sensitive information</a:t>
            </a:r>
          </a:p>
          <a:p>
            <a:pPr>
              <a:spcBef>
                <a:spcPts val="1400"/>
              </a:spcBef>
            </a:pPr>
            <a:r>
              <a:rPr lang="en-US" dirty="0"/>
              <a:t>Defacement (e.g., posting inflammatory information)</a:t>
            </a:r>
          </a:p>
          <a:p>
            <a:pPr>
              <a:spcBef>
                <a:spcPts val="1400"/>
              </a:spcBef>
            </a:pPr>
            <a:r>
              <a:rPr lang="en-US" dirty="0"/>
              <a:t>Criminals attacking website visitors with malware or viruses</a:t>
            </a:r>
          </a:p>
          <a:p>
            <a:pPr>
              <a:spcBef>
                <a:spcPts val="1400"/>
              </a:spcBef>
            </a:pPr>
            <a:r>
              <a:rPr lang="en-US" dirty="0"/>
              <a:t>Theft of accounts and passwords which could then be used for malicious purposes on other systems (e.g., phishing)</a:t>
            </a:r>
          </a:p>
          <a:p>
            <a:pPr>
              <a:spcBef>
                <a:spcPts val="1400"/>
              </a:spcBef>
            </a:pPr>
            <a:r>
              <a:rPr lang="en-US" dirty="0"/>
              <a:t>Being taken offline by University Information Security, leading to interruption of service</a:t>
            </a:r>
          </a:p>
        </p:txBody>
      </p:sp>
    </p:spTree>
    <p:extLst>
      <p:ext uri="{BB962C8B-B14F-4D97-AF65-F5344CB8AC3E}">
        <p14:creationId xmlns:p14="http://schemas.microsoft.com/office/powerpoint/2010/main" val="2341020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468CE-E4BA-BA4F-9481-418F896AA0EE}"/>
              </a:ext>
            </a:extLst>
          </p:cNvPr>
          <p:cNvSpPr>
            <a:spLocks noGrp="1"/>
          </p:cNvSpPr>
          <p:nvPr>
            <p:ph type="title"/>
          </p:nvPr>
        </p:nvSpPr>
        <p:spPr/>
        <p:txBody>
          <a:bodyPr/>
          <a:lstStyle/>
          <a:p>
            <a:r>
              <a:rPr lang="en-US" dirty="0"/>
              <a:t>Why is digital accessibility important?</a:t>
            </a:r>
          </a:p>
        </p:txBody>
      </p:sp>
      <p:sp>
        <p:nvSpPr>
          <p:cNvPr id="3" name="Text Placeholder 2">
            <a:extLst>
              <a:ext uri="{FF2B5EF4-FFF2-40B4-BE49-F238E27FC236}">
                <a16:creationId xmlns:a16="http://schemas.microsoft.com/office/drawing/2014/main" id="{84580A1C-ED03-A140-BFC6-ED62BAAE071A}"/>
              </a:ext>
            </a:extLst>
          </p:cNvPr>
          <p:cNvSpPr>
            <a:spLocks noGrp="1"/>
          </p:cNvSpPr>
          <p:nvPr>
            <p:ph type="body" idx="1"/>
          </p:nvPr>
        </p:nvSpPr>
        <p:spPr>
          <a:xfrm>
            <a:off x="612648" y="1610685"/>
            <a:ext cx="10186532" cy="3845897"/>
          </a:xfrm>
        </p:spPr>
        <p:txBody>
          <a:bodyPr/>
          <a:lstStyle/>
          <a:p>
            <a:pPr>
              <a:spcBef>
                <a:spcPts val="0"/>
              </a:spcBef>
              <a:spcAft>
                <a:spcPts val="1400"/>
              </a:spcAft>
            </a:pPr>
            <a:r>
              <a:rPr lang="en-US" dirty="0"/>
              <a:t>Web properties should be easily navigated and understood by a wide range of users, including users with disabilities</a:t>
            </a:r>
          </a:p>
          <a:p>
            <a:pPr>
              <a:spcBef>
                <a:spcPts val="0"/>
              </a:spcBef>
              <a:spcAft>
                <a:spcPts val="1400"/>
              </a:spcAft>
            </a:pPr>
            <a:r>
              <a:rPr lang="en-US" dirty="0"/>
              <a:t>Offers a better user experience for everyone</a:t>
            </a:r>
          </a:p>
          <a:p>
            <a:pPr>
              <a:spcBef>
                <a:spcPts val="0"/>
              </a:spcBef>
              <a:spcAft>
                <a:spcPts val="1400"/>
              </a:spcAft>
            </a:pPr>
            <a:r>
              <a:rPr lang="en-US" dirty="0"/>
              <a:t>Strengthens our commitment to an accessible, diverse, and inclusive working and learning environment</a:t>
            </a:r>
          </a:p>
          <a:p>
            <a:pPr>
              <a:spcBef>
                <a:spcPts val="0"/>
              </a:spcBef>
              <a:spcAft>
                <a:spcPts val="1400"/>
              </a:spcAft>
            </a:pPr>
            <a:r>
              <a:rPr lang="en-US" dirty="0"/>
              <a:t>Our digital representation online should reflect our academic excellence</a:t>
            </a:r>
          </a:p>
          <a:p>
            <a:pPr>
              <a:spcBef>
                <a:spcPts val="0"/>
              </a:spcBef>
              <a:spcAft>
                <a:spcPts val="1400"/>
              </a:spcAft>
            </a:pPr>
            <a:r>
              <a:rPr lang="en-US" dirty="0"/>
              <a:t>Strengthens the University’s compliance regarding accessibility laws and reduces our risk</a:t>
            </a:r>
          </a:p>
          <a:p>
            <a:pPr>
              <a:spcBef>
                <a:spcPts val="0"/>
              </a:spcBef>
              <a:spcAft>
                <a:spcPts val="1400"/>
              </a:spcAft>
            </a:pPr>
            <a:r>
              <a:rPr lang="en-US" dirty="0"/>
              <a:t>Enhances Search Engine Optimization (SEO)</a:t>
            </a:r>
          </a:p>
        </p:txBody>
      </p:sp>
    </p:spTree>
    <p:extLst>
      <p:ext uri="{BB962C8B-B14F-4D97-AF65-F5344CB8AC3E}">
        <p14:creationId xmlns:p14="http://schemas.microsoft.com/office/powerpoint/2010/main" val="2335968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C2419F-F187-3D49-9E51-5A36DBD1A207}"/>
              </a:ext>
            </a:extLst>
          </p:cNvPr>
          <p:cNvSpPr>
            <a:spLocks noGrp="1"/>
          </p:cNvSpPr>
          <p:nvPr>
            <p:ph type="ctrTitle"/>
          </p:nvPr>
        </p:nvSpPr>
        <p:spPr>
          <a:xfrm>
            <a:off x="914400" y="2130451"/>
            <a:ext cx="10363200" cy="1298549"/>
          </a:xfrm>
        </p:spPr>
        <p:txBody>
          <a:bodyPr/>
          <a:lstStyle/>
          <a:p>
            <a:r>
              <a:rPr lang="en-US" dirty="0">
                <a:solidFill>
                  <a:schemeClr val="tx1"/>
                </a:solidFill>
              </a:rPr>
              <a:t>Web Policies and Standards</a:t>
            </a:r>
          </a:p>
        </p:txBody>
      </p:sp>
    </p:spTree>
    <p:extLst>
      <p:ext uri="{BB962C8B-B14F-4D97-AF65-F5344CB8AC3E}">
        <p14:creationId xmlns:p14="http://schemas.microsoft.com/office/powerpoint/2010/main" val="739797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EF60-164E-B74B-ACF7-C900A0DB8716}"/>
              </a:ext>
            </a:extLst>
          </p:cNvPr>
          <p:cNvSpPr>
            <a:spLocks noGrp="1"/>
          </p:cNvSpPr>
          <p:nvPr>
            <p:ph type="title"/>
          </p:nvPr>
        </p:nvSpPr>
        <p:spPr/>
        <p:txBody>
          <a:bodyPr/>
          <a:lstStyle/>
          <a:p>
            <a:r>
              <a:rPr lang="en-US" dirty="0"/>
              <a:t>New UChicago web policies and standards</a:t>
            </a:r>
          </a:p>
        </p:txBody>
      </p:sp>
      <p:sp>
        <p:nvSpPr>
          <p:cNvPr id="4" name="Text Placeholder 2">
            <a:extLst>
              <a:ext uri="{FF2B5EF4-FFF2-40B4-BE49-F238E27FC236}">
                <a16:creationId xmlns:a16="http://schemas.microsoft.com/office/drawing/2014/main" id="{2F5C4755-0A1B-6B4E-ABD0-4703FACCB8ED}"/>
              </a:ext>
            </a:extLst>
          </p:cNvPr>
          <p:cNvSpPr>
            <a:spLocks noGrp="1"/>
          </p:cNvSpPr>
          <p:nvPr>
            <p:ph type="body" idx="1"/>
          </p:nvPr>
        </p:nvSpPr>
        <p:spPr>
          <a:xfrm>
            <a:off x="706166" y="1468073"/>
            <a:ext cx="9402110" cy="4397889"/>
          </a:xfrm>
        </p:spPr>
        <p:txBody>
          <a:bodyPr/>
          <a:lstStyle/>
          <a:p>
            <a:pPr marL="114300" indent="0">
              <a:spcBef>
                <a:spcPts val="0"/>
              </a:spcBef>
              <a:spcAft>
                <a:spcPts val="1400"/>
              </a:spcAft>
              <a:buNone/>
            </a:pPr>
            <a:r>
              <a:rPr lang="en-US" dirty="0"/>
              <a:t>Two new policies have been created (found at https://</a:t>
            </a:r>
            <a:r>
              <a:rPr lang="en-US" dirty="0" err="1"/>
              <a:t>its.uchicago.edu</a:t>
            </a:r>
            <a:r>
              <a:rPr lang="en-US" dirty="0"/>
              <a:t>/it-policies/)</a:t>
            </a:r>
            <a:endParaRPr lang="en-US" b="1" dirty="0"/>
          </a:p>
          <a:p>
            <a:pPr>
              <a:spcBef>
                <a:spcPts val="0"/>
              </a:spcBef>
              <a:spcAft>
                <a:spcPts val="600"/>
              </a:spcAft>
            </a:pPr>
            <a:r>
              <a:rPr lang="en-US" b="1" dirty="0"/>
              <a:t>Web Properties Management Policy</a:t>
            </a:r>
          </a:p>
          <a:p>
            <a:pPr>
              <a:spcBef>
                <a:spcPts val="0"/>
              </a:spcBef>
              <a:spcAft>
                <a:spcPts val="1400"/>
              </a:spcAft>
            </a:pPr>
            <a:r>
              <a:rPr lang="en-US" b="1" dirty="0"/>
              <a:t>Digital Accessibility Policy</a:t>
            </a:r>
          </a:p>
          <a:p>
            <a:pPr>
              <a:spcBef>
                <a:spcPts val="0"/>
              </a:spcBef>
              <a:spcAft>
                <a:spcPts val="1400"/>
              </a:spcAft>
            </a:pPr>
            <a:r>
              <a:rPr lang="en-US" dirty="0"/>
              <a:t>They support the University’s priorities of inclusiveness, security, and academic excellence</a:t>
            </a:r>
          </a:p>
          <a:p>
            <a:pPr>
              <a:spcBef>
                <a:spcPts val="0"/>
              </a:spcBef>
              <a:spcAft>
                <a:spcPts val="1400"/>
              </a:spcAft>
            </a:pPr>
            <a:r>
              <a:rPr lang="en-US" dirty="0"/>
              <a:t>They apply to any unit, school, division, department, group, or individual that has or manages a University of Chicago web property</a:t>
            </a:r>
          </a:p>
          <a:p>
            <a:pPr marL="114300" indent="0">
              <a:spcBef>
                <a:spcPts val="0"/>
              </a:spcBef>
              <a:spcAft>
                <a:spcPts val="1400"/>
              </a:spcAft>
              <a:buNone/>
            </a:pPr>
            <a:r>
              <a:rPr lang="en-US" dirty="0"/>
              <a:t>Accompanying standards explain</a:t>
            </a:r>
            <a:r>
              <a:rPr lang="en-US" b="1" dirty="0"/>
              <a:t> </a:t>
            </a:r>
            <a:r>
              <a:rPr lang="en-US" dirty="0"/>
              <a:t>how</a:t>
            </a:r>
            <a:r>
              <a:rPr lang="en-US" b="1" dirty="0"/>
              <a:t> </a:t>
            </a:r>
            <a:r>
              <a:rPr lang="en-US" dirty="0"/>
              <a:t>to meet the policy’s goals. </a:t>
            </a:r>
            <a:br>
              <a:rPr lang="en-US" dirty="0"/>
            </a:br>
            <a:r>
              <a:rPr lang="en-US" dirty="0"/>
              <a:t>One new set of standards supports both policies:</a:t>
            </a:r>
          </a:p>
          <a:p>
            <a:pPr>
              <a:spcBef>
                <a:spcPts val="0"/>
              </a:spcBef>
              <a:spcAft>
                <a:spcPts val="1400"/>
              </a:spcAft>
            </a:pPr>
            <a:r>
              <a:rPr lang="en-US" b="1" dirty="0"/>
              <a:t>Web Properties Management Standards </a:t>
            </a:r>
            <a:r>
              <a:rPr lang="en-US" dirty="0"/>
              <a:t>(found at https://</a:t>
            </a:r>
            <a:r>
              <a:rPr lang="en-US" dirty="0" err="1"/>
              <a:t>websites.uchicago.edu</a:t>
            </a:r>
            <a:r>
              <a:rPr lang="en-US" dirty="0"/>
              <a:t>)</a:t>
            </a:r>
          </a:p>
          <a:p>
            <a:pPr marL="114300" indent="0">
              <a:spcBef>
                <a:spcPts val="0"/>
              </a:spcBef>
              <a:spcAft>
                <a:spcPts val="1400"/>
              </a:spcAft>
              <a:buNone/>
            </a:pPr>
            <a:endParaRPr lang="en-US" dirty="0"/>
          </a:p>
        </p:txBody>
      </p:sp>
    </p:spTree>
    <p:extLst>
      <p:ext uri="{BB962C8B-B14F-4D97-AF65-F5344CB8AC3E}">
        <p14:creationId xmlns:p14="http://schemas.microsoft.com/office/powerpoint/2010/main" val="1018435326"/>
      </p:ext>
    </p:extLst>
  </p:cSld>
  <p:clrMapOvr>
    <a:masterClrMapping/>
  </p:clrMapOvr>
</p:sld>
</file>

<file path=ppt/theme/theme1.xml><?xml version="1.0" encoding="utf-8"?>
<a:theme xmlns:a="http://schemas.openxmlformats.org/drawingml/2006/main" name="UChicago Light Background Maste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17634</TotalTime>
  <Words>3128</Words>
  <Application>Microsoft Macintosh PowerPoint</Application>
  <PresentationFormat>Widescreen</PresentationFormat>
  <Paragraphs>332</Paragraphs>
  <Slides>36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Helvetica Neue</vt:lpstr>
      <vt:lpstr>UChicago Light Background Master</vt:lpstr>
      <vt:lpstr>Digital Accessibility and Security Responsibilities for Websites</vt:lpstr>
      <vt:lpstr>Presenters</vt:lpstr>
      <vt:lpstr>Overview</vt:lpstr>
      <vt:lpstr>The Importance of Website Security and Digital Accessibility</vt:lpstr>
      <vt:lpstr>Website security and digital accessibility at UChicago</vt:lpstr>
      <vt:lpstr>What could happen if a web property is not secure?</vt:lpstr>
      <vt:lpstr>Why is digital accessibility important?</vt:lpstr>
      <vt:lpstr>Web Policies and Standards</vt:lpstr>
      <vt:lpstr>New UChicago web policies and standards</vt:lpstr>
      <vt:lpstr>Web Properties Management Policy</vt:lpstr>
      <vt:lpstr>Digital Accessibility Policy</vt:lpstr>
      <vt:lpstr>Do these policies apply to my website?</vt:lpstr>
      <vt:lpstr>When do the policies not apply?</vt:lpstr>
      <vt:lpstr>Security and Maintenance Fundamentals</vt:lpstr>
      <vt:lpstr>What makes a secure web property?</vt:lpstr>
      <vt:lpstr>What do website owners need to do to comply?</vt:lpstr>
      <vt:lpstr>Digital Accessibility Fundamentals</vt:lpstr>
      <vt:lpstr>Who is impacted if content is not accessible?</vt:lpstr>
      <vt:lpstr>Disabilities by the numbers</vt:lpstr>
      <vt:lpstr>How do people with disabilities navigate websites?</vt:lpstr>
      <vt:lpstr>Basic principles of digital accessibility</vt:lpstr>
      <vt:lpstr>How do screen reader users access content?</vt:lpstr>
      <vt:lpstr>What standards are used to assess web accessibility?</vt:lpstr>
      <vt:lpstr>Legal guidelines</vt:lpstr>
      <vt:lpstr>Evaluating web accessibility</vt:lpstr>
      <vt:lpstr>Digital accessibility as part of the process</vt:lpstr>
      <vt:lpstr>Who is responsible for digital accessibility?</vt:lpstr>
      <vt:lpstr>Get started with digital accessibility</vt:lpstr>
      <vt:lpstr>University Resources</vt:lpstr>
      <vt:lpstr>Resource planning and support</vt:lpstr>
      <vt:lpstr>Website Resource Center</vt:lpstr>
      <vt:lpstr>Center for Digital Accessibility</vt:lpstr>
      <vt:lpstr>Enterprise accessibility tool</vt:lpstr>
      <vt:lpstr>Action Plan</vt:lpstr>
      <vt:lpstr>Next steps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Center for Digital Accessibility</dc:title>
  <dc:creator>Brian Schinker</dc:creator>
  <cp:lastModifiedBy>Pat Kogos</cp:lastModifiedBy>
  <cp:revision>549</cp:revision>
  <dcterms:created xsi:type="dcterms:W3CDTF">2018-09-26T14:38:51Z</dcterms:created>
  <dcterms:modified xsi:type="dcterms:W3CDTF">2021-02-08T20:22:50Z</dcterms:modified>
</cp:coreProperties>
</file>